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9" r:id="rId1"/>
  </p:sldMasterIdLst>
  <p:notesMasterIdLst>
    <p:notesMasterId r:id="rId27"/>
  </p:notesMasterIdLst>
  <p:sldIdLst>
    <p:sldId id="282" r:id="rId2"/>
    <p:sldId id="258" r:id="rId3"/>
    <p:sldId id="259" r:id="rId4"/>
    <p:sldId id="262" r:id="rId5"/>
    <p:sldId id="263" r:id="rId6"/>
    <p:sldId id="264" r:id="rId7"/>
    <p:sldId id="260" r:id="rId8"/>
    <p:sldId id="261" r:id="rId9"/>
    <p:sldId id="28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80" r:id="rId21"/>
    <p:sldId id="276" r:id="rId22"/>
    <p:sldId id="277" r:id="rId23"/>
    <p:sldId id="281" r:id="rId24"/>
    <p:sldId id="286" r:id="rId25"/>
    <p:sldId id="28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DDF5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EA486D0-A58E-422F-9A40-8DEA52078B3F}" type="datetimeFigureOut">
              <a:rPr lang="ru-RU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FF82DA0-423C-4871-8AB9-31F14E94AA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7379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7B8E4D-EB44-4E63-8417-BEC333B4ABF4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A9030-E6BA-40E0-88B6-44F6F4F16A25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4B87E-AB79-4A48-8EE2-B51DBC4D03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0C7C08-29F9-4195-B14B-B444CAA17360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C2432-119C-4130-96CA-CEBCEC8EF0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AE7736-E684-4B1A-9AB8-1E89E8FDEBCB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4621A-0380-4BF6-AB61-72D945DC3C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E109BD-B883-4A3D-AAC2-B4FC5C33B9DB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6DC26-FA14-473C-BE1B-F068D10DE3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25421-7E37-4AC3-BCF8-462849504157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1B517-6393-4DAD-91D7-AEEEF9AB87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36D7A8-713B-43E7-9C90-41D2BC869210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A6538C-025C-4C24-9B67-D0E6A24F4D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093B5B-9E2F-4F0B-8770-F965EC0BE780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D6D36D-0CF0-4D78-AFBD-B652A0DB8B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2B4443-84AB-4000-B9AA-58FE47887DEC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8C645F-0D46-4812-9FC6-54306C948D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B2B866-D2AF-4E65-A19A-A7F77E161918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A7144782-0817-4CF2-85B2-D9F09C5530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D7B6CC-CFA8-4F37-B47F-E431B488A38F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936D0-8CD6-41C4-832A-1DA71E9F7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C0F041-ACDB-48CA-A8CE-57822D2FCE24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094B8-DC7D-4A8C-B4F5-5C62B5BDFD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DD2F068-1D38-4028-BEA1-ACEDD129736A}" type="datetime1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7AD3AD1-8C4D-4729-B761-A2E9AAD2DC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ChangeArrowheads="1"/>
          </p:cNvSpPr>
          <p:nvPr/>
        </p:nvSpPr>
        <p:spPr bwMode="auto">
          <a:xfrm>
            <a:off x="900113" y="549275"/>
            <a:ext cx="755967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b="0"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b="0">
                <a:cs typeface="Times New Roman" pitchFamily="18" charset="0"/>
              </a:rPr>
              <a:t>«Покровский лицей» МО Абдулинский городской округ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1700808"/>
            <a:ext cx="7631113" cy="273630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Презентация №2 к уроку химии </a:t>
            </a:r>
            <a:b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smtClean="0"/>
              <a:t>Химическая связь.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Единая природа химической связи»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УМК: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Габриелян О. С. Химия. </a:t>
            </a:r>
            <a:r>
              <a:rPr lang="ru-RU" sz="2800" dirty="0" smtClean="0">
                <a:effectLst/>
              </a:rPr>
              <a:t>11 </a:t>
            </a:r>
            <a:r>
              <a:rPr lang="ru-RU" sz="2800" dirty="0">
                <a:effectLst/>
              </a:rPr>
              <a:t>класс. Базовый </a:t>
            </a:r>
            <a:r>
              <a:rPr lang="ru-RU" sz="2800" dirty="0" smtClean="0">
                <a:effectLst/>
              </a:rPr>
              <a:t>уровень.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3851275" y="4941888"/>
            <a:ext cx="50419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000" b="0">
                <a:cs typeface="Times New Roman" pitchFamily="18" charset="0"/>
              </a:rPr>
              <a:t>Автор:  Шайхрамова Зульфия Шамсулловна,</a:t>
            </a:r>
          </a:p>
          <a:p>
            <a:pPr eaLnBrk="1" hangingPunct="1"/>
            <a:r>
              <a:rPr lang="ru-RU" altLang="ru-RU" sz="2000" b="0">
                <a:cs typeface="Times New Roman" pitchFamily="18" charset="0"/>
              </a:rPr>
              <a:t>учитель химии</a:t>
            </a:r>
          </a:p>
        </p:txBody>
      </p:sp>
    </p:spTree>
    <p:extLst>
      <p:ext uri="{BB962C8B-B14F-4D97-AF65-F5344CB8AC3E}">
        <p14:creationId xmlns:p14="http://schemas.microsoft.com/office/powerpoint/2010/main" xmlns="" val="245670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1196752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+mj-lt"/>
              </a:rPr>
              <a:t> Что </a:t>
            </a:r>
            <a:r>
              <a:rPr lang="ru-RU" sz="5400" dirty="0">
                <a:solidFill>
                  <a:schemeClr val="tx2">
                    <a:satMod val="130000"/>
                  </a:schemeClr>
                </a:solidFill>
                <a:latin typeface="+mj-lt"/>
              </a:rPr>
              <a:t>такое химическая связь</a:t>
            </a: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+mj-lt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+mj-lt"/>
              </a:rPr>
              <a:t> Какова </a:t>
            </a:r>
            <a:r>
              <a:rPr lang="ru-RU" sz="5400" dirty="0">
                <a:solidFill>
                  <a:schemeClr val="tx2">
                    <a:satMod val="130000"/>
                  </a:schemeClr>
                </a:solidFill>
                <a:latin typeface="+mj-lt"/>
              </a:rPr>
              <a:t>природа химической связи?</a:t>
            </a:r>
            <a:endParaRPr lang="ru-RU" sz="54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800" dirty="0" smtClean="0"/>
              <a:t>Любая химическая связь образуется только тогда, когда сближение частиц приводит к понижению полной энергии системы.</a:t>
            </a:r>
          </a:p>
          <a:p>
            <a:pPr eaLnBrk="1" hangingPunct="1">
              <a:buFont typeface="Wingdings 2" pitchFamily="18" charset="2"/>
              <a:buNone/>
            </a:pPr>
            <a:endParaRPr lang="ru-RU" sz="28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3600" b="1" dirty="0" smtClean="0"/>
              <a:t>Определяющим является:</a:t>
            </a:r>
          </a:p>
          <a:p>
            <a:pPr eaLnBrk="1" hangingPunct="1"/>
            <a:r>
              <a:rPr lang="ru-RU" sz="2800" dirty="0" smtClean="0"/>
              <a:t>энергия взаимодействия – Е </a:t>
            </a:r>
          </a:p>
          <a:p>
            <a:pPr eaLnBrk="1" hangingPunct="1"/>
            <a:r>
              <a:rPr lang="ru-RU" sz="2800" dirty="0" smtClean="0"/>
              <a:t>межъядерное расстояние – </a:t>
            </a:r>
            <a:r>
              <a:rPr lang="en-US" sz="2800" dirty="0" smtClean="0"/>
              <a:t>r </a:t>
            </a:r>
            <a:endParaRPr lang="ru-RU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107504" y="116633"/>
            <a:ext cx="8826946" cy="6131768"/>
          </a:xfrm>
        </p:spPr>
        <p:txBody>
          <a:bodyPr>
            <a:normAutofit/>
          </a:bodyPr>
          <a:lstStyle/>
          <a:p>
            <a:pPr indent="282575" algn="just" eaLnBrk="1" hangingPunct="1">
              <a:buFont typeface="Wingdings 2" pitchFamily="18" charset="2"/>
              <a:buNone/>
            </a:pPr>
            <a:r>
              <a:rPr lang="ru-RU" sz="2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Причина образования химической связи </a:t>
            </a:r>
            <a:r>
              <a:rPr lang="ru-RU" sz="2400" dirty="0" smtClean="0"/>
              <a:t>– стремление системы к минимизации энергии. Энергия образующейся системы – химическое связи – меньше энергии, которой обладают изолированные частицы. Идет выигрыш в энергии. </a:t>
            </a:r>
          </a:p>
        </p:txBody>
      </p:sp>
      <p:pic>
        <p:nvPicPr>
          <p:cNvPr id="12291" name="Рисунок 4" descr="3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060848"/>
            <a:ext cx="6840760" cy="458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Содержимое 5" descr="4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600" y="836712"/>
            <a:ext cx="7458026" cy="516120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Содержимое 5" descr="5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836712"/>
            <a:ext cx="7944584" cy="504056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38914" cy="21542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tx2">
                    <a:satMod val="130000"/>
                  </a:schemeClr>
                </a:solidFill>
              </a:rPr>
              <a:t>Важнейшим фактором характеристики атома является его </a:t>
            </a:r>
            <a:r>
              <a:rPr lang="ru-RU" sz="4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электроотрицательность</a:t>
            </a:r>
            <a:endParaRPr lang="ru-RU" sz="44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1428750" y="2428875"/>
            <a:ext cx="7497763" cy="3786188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15363" name="Рисунок 3" descr="ЭО по Полингу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592" y="2924944"/>
            <a:ext cx="785295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96944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Определение типа связи(по ЭО):</a:t>
            </a:r>
            <a:endParaRPr lang="ru-RU" sz="4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2800" dirty="0" smtClean="0"/>
              <a:t>Равная</a:t>
            </a:r>
            <a:r>
              <a:rPr lang="ru-RU" sz="2800" u="sng" dirty="0" smtClean="0"/>
              <a:t> ЭО </a:t>
            </a:r>
            <a:r>
              <a:rPr lang="ru-RU" sz="2800" dirty="0" smtClean="0"/>
              <a:t>– ковалентная неполярная;</a:t>
            </a:r>
          </a:p>
          <a:p>
            <a:pPr eaLnBrk="1" hangingPunct="1"/>
            <a:endParaRPr lang="ru-RU" sz="2800" dirty="0" smtClean="0"/>
          </a:p>
          <a:p>
            <a:pPr eaLnBrk="1" hangingPunct="1"/>
            <a:r>
              <a:rPr lang="ru-RU" sz="2800" dirty="0" smtClean="0"/>
              <a:t>Разность </a:t>
            </a:r>
            <a:r>
              <a:rPr lang="ru-RU" sz="2800" u="sng" dirty="0" smtClean="0"/>
              <a:t>ЭО </a:t>
            </a:r>
            <a:r>
              <a:rPr lang="en-US" sz="2800" u="sng" dirty="0" smtClean="0"/>
              <a:t>&lt; </a:t>
            </a:r>
            <a:r>
              <a:rPr lang="ru-RU" sz="2800" u="sng" dirty="0" smtClean="0"/>
              <a:t>1,7</a:t>
            </a:r>
            <a:r>
              <a:rPr lang="en-US" sz="2800" u="sng" dirty="0" smtClean="0"/>
              <a:t>  </a:t>
            </a:r>
            <a:r>
              <a:rPr lang="en-US" sz="2800" dirty="0" smtClean="0"/>
              <a:t>-</a:t>
            </a:r>
            <a:r>
              <a:rPr lang="ru-RU" sz="2800" dirty="0" smtClean="0"/>
              <a:t>ковалентная полярная;</a:t>
            </a:r>
          </a:p>
          <a:p>
            <a:pPr eaLnBrk="1" hangingPunct="1"/>
            <a:endParaRPr lang="ru-RU" sz="2800" dirty="0" smtClean="0"/>
          </a:p>
          <a:p>
            <a:pPr eaLnBrk="1" hangingPunct="1"/>
            <a:r>
              <a:rPr lang="ru-RU" sz="2800" dirty="0" smtClean="0"/>
              <a:t>Разность </a:t>
            </a:r>
            <a:r>
              <a:rPr lang="ru-RU" sz="2800" u="sng" dirty="0" smtClean="0"/>
              <a:t>ЭО </a:t>
            </a:r>
            <a:r>
              <a:rPr lang="en-US" sz="2800" u="sng" dirty="0" smtClean="0"/>
              <a:t>&gt; </a:t>
            </a:r>
            <a:r>
              <a:rPr lang="ru-RU" sz="2800" u="sng" dirty="0" smtClean="0"/>
              <a:t>1,7 </a:t>
            </a:r>
            <a:r>
              <a:rPr lang="ru-RU" sz="2800" dirty="0" smtClean="0"/>
              <a:t>– ионная связь;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9856" y="1527694"/>
            <a:ext cx="8640960" cy="5386090"/>
          </a:xfrm>
        </p:spPr>
        <p:txBody>
          <a:bodyPr wrap="square">
            <a:spAutoFit/>
          </a:bodyPr>
          <a:lstStyle/>
          <a:p>
            <a:pPr algn="l"/>
            <a:r>
              <a:rPr lang="ru-RU" sz="2500" dirty="0" smtClean="0">
                <a:solidFill>
                  <a:schemeClr val="tx1"/>
                </a:solidFill>
              </a:rPr>
              <a:t>это упорядоченное расположение частиц(атомов, молекул, ионов) в строго определённых точках пространства. Точки размещения частиц называют узлами кристаллической решётки</a:t>
            </a:r>
            <a:r>
              <a:rPr lang="ru-RU" sz="2500" dirty="0">
                <a:solidFill>
                  <a:schemeClr val="tx1"/>
                </a:solidFill>
              </a:rPr>
              <a:t>. </a:t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500" dirty="0">
                <a:solidFill>
                  <a:schemeClr val="tx1"/>
                </a:solidFill>
              </a:rPr>
              <a:t>В зависимости от типа частиц, расположенных в узлах кристаллической решётки, и характера связи между ними различают 4 типа кристаллических решёток:  </a:t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- ионные;</a:t>
            </a:r>
            <a:r>
              <a:rPr lang="ru-RU" sz="2500" dirty="0">
                <a:solidFill>
                  <a:schemeClr val="tx1"/>
                </a:solidFill>
              </a:rPr>
              <a:t/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- атомные;</a:t>
            </a:r>
            <a:r>
              <a:rPr lang="ru-RU" sz="2500" dirty="0">
                <a:solidFill>
                  <a:schemeClr val="tx1"/>
                </a:solidFill>
              </a:rPr>
              <a:t/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- молекулярные; </a:t>
            </a:r>
            <a:r>
              <a:rPr lang="ru-RU" sz="2500" dirty="0">
                <a:solidFill>
                  <a:schemeClr val="tx1"/>
                </a:solidFill>
              </a:rPr>
              <a:t/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- металлические</a:t>
            </a:r>
            <a:r>
              <a:rPr lang="ru-RU" sz="2500" dirty="0">
                <a:solidFill>
                  <a:schemeClr val="tx1"/>
                </a:solidFill>
              </a:rPr>
              <a:t>. </a:t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500" dirty="0">
                <a:solidFill>
                  <a:schemeClr val="tx1"/>
                </a:solidFill>
              </a:rPr>
              <a:t>Рассмотрим каждую из решёток в отдельности и поподробней.</a:t>
            </a:r>
            <a:br>
              <a:rPr lang="ru-RU" sz="2500" dirty="0">
                <a:solidFill>
                  <a:schemeClr val="tx1"/>
                </a:solidFill>
              </a:rPr>
            </a:br>
            <a:endParaRPr lang="ru-RU" sz="25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332656"/>
            <a:ext cx="8229600" cy="122413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85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u="sng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Кристаллические решётки веществ – </a:t>
            </a:r>
            <a:endParaRPr lang="ru-RU" sz="5400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4939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137" y="1256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Ионные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8435" name="Содержимое 3" descr="модель кристаллической решётки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5000" y1="15500" x2="5000" y2="15500"/>
                        <a14:foregroundMark x1="5000" y1="79000" x2="5000" y2="79000"/>
                        <a14:foregroundMark x1="13667" y1="78500" x2="13667" y2="78500"/>
                        <a14:foregroundMark x1="22333" y1="76000" x2="22333" y2="76000"/>
                        <a14:foregroundMark x1="15667" y1="16500" x2="15667" y2="16500"/>
                        <a14:foregroundMark x1="23333" y1="12000" x2="23333" y2="12000"/>
                        <a14:foregroundMark x1="10000" y1="17500" x2="10000" y2="17500"/>
                        <a14:foregroundMark x1="9667" y1="14000" x2="9667" y2="14000"/>
                        <a14:foregroundMark x1="12667" y1="14000" x2="12667" y2="14000"/>
                        <a14:foregroundMark x1="12667" y1="14000" x2="12667" y2="14000"/>
                        <a14:foregroundMark x1="15667" y1="13500" x2="15667" y2="13500"/>
                        <a14:foregroundMark x1="18333" y1="12000" x2="18333" y2="12000"/>
                        <a14:foregroundMark x1="19667" y1="12000" x2="19667" y2="12000"/>
                        <a14:foregroundMark x1="19667" y1="12000" x2="19667" y2="12000"/>
                        <a14:foregroundMark x1="25667" y1="9500" x2="25667" y2="9500"/>
                        <a14:foregroundMark x1="25667" y1="9500" x2="25667" y2="9500"/>
                        <a14:foregroundMark x1="25667" y1="9500" x2="25667" y2="9500"/>
                        <a14:foregroundMark x1="15333" y1="8500" x2="13000" y2="7000"/>
                        <a14:foregroundMark x1="10000" y1="7000" x2="7333" y2="7000"/>
                        <a14:foregroundMark x1="6000" y1="8000" x2="6000" y2="8000"/>
                        <a14:foregroundMark x1="4333" y1="8000" x2="4333" y2="8000"/>
                        <a14:foregroundMark x1="4333" y1="8000" x2="4333" y2="8000"/>
                        <a14:foregroundMark x1="3667" y1="8500" x2="3667" y2="8500"/>
                        <a14:foregroundMark x1="3333" y1="11000" x2="3333" y2="11000"/>
                        <a14:foregroundMark x1="3333" y1="13500" x2="3333" y2="13500"/>
                        <a14:foregroundMark x1="3333" y1="15000" x2="3333" y2="15000"/>
                        <a14:foregroundMark x1="4333" y1="80000" x2="4333" y2="80000"/>
                        <a14:foregroundMark x1="4333" y1="80000" x2="1667" y2="80000"/>
                        <a14:foregroundMark x1="333" y1="80000" x2="333" y2="80000"/>
                        <a14:foregroundMark x1="1333" y1="75500" x2="4333" y2="73000"/>
                        <a14:foregroundMark x1="5000" y1="72000" x2="5000" y2="72000"/>
                        <a14:foregroundMark x1="5000" y1="72000" x2="5000" y2="72000"/>
                        <a14:foregroundMark x1="5000" y1="72000" x2="5000" y2="72000"/>
                        <a14:foregroundMark x1="14000" y1="74500" x2="14000" y2="74500"/>
                        <a14:foregroundMark x1="13000" y1="77500" x2="13000" y2="77500"/>
                        <a14:foregroundMark x1="12000" y1="77500" x2="12000" y2="77500"/>
                        <a14:foregroundMark x1="9667" y1="79000" x2="9667" y2="79000"/>
                        <a14:foregroundMark x1="9667" y1="79000" x2="13667" y2="79000"/>
                        <a14:foregroundMark x1="16333" y1="79000" x2="16333" y2="79000"/>
                        <a14:foregroundMark x1="17333" y1="79000" x2="17333" y2="79000"/>
                        <a14:foregroundMark x1="19333" y1="79000" x2="19333" y2="79000"/>
                        <a14:foregroundMark x1="20333" y1="79000" x2="20333" y2="79000"/>
                        <a14:foregroundMark x1="20333" y1="80000" x2="20333" y2="80000"/>
                        <a14:foregroundMark x1="20333" y1="80000" x2="20333" y2="80000"/>
                        <a14:backgroundMark x1="34333" y1="47500" x2="34333" y2="47500"/>
                        <a14:backgroundMark x1="42667" y1="44500" x2="42667" y2="44500"/>
                        <a14:backgroundMark x1="57000" y1="41500" x2="57000" y2="41500"/>
                        <a14:backgroundMark x1="41667" y1="73000" x2="41667" y2="73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7824" y="3181292"/>
            <a:ext cx="2952328" cy="2033645"/>
          </a:xfrm>
        </p:spPr>
      </p:pic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683567" y="1124744"/>
            <a:ext cx="78581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sz="2200" dirty="0">
                <a:latin typeface="+mj-lt"/>
              </a:rPr>
              <a:t>Ионными называют кристаллические решетки, в узлах которых находятся ионы. Их образуют вещества с ионной связью. Ионные кристаллические решётки имеют соли, некоторые оксиды и гидроксиды металлов. </a:t>
            </a:r>
          </a:p>
          <a:p>
            <a:pPr indent="457200" algn="just"/>
            <a:r>
              <a:rPr lang="ru-RU" sz="2200" dirty="0">
                <a:latin typeface="+mj-lt"/>
              </a:rPr>
              <a:t>Рассмотрим строение кристалла поваренной соли, в узлах которого находятся ионы хлора и натрия.</a:t>
            </a:r>
          </a:p>
        </p:txBody>
      </p:sp>
      <p:sp>
        <p:nvSpPr>
          <p:cNvPr id="18437" name="Прямоугольник 5"/>
          <p:cNvSpPr>
            <a:spLocks noChangeArrowheads="1"/>
          </p:cNvSpPr>
          <p:nvPr/>
        </p:nvSpPr>
        <p:spPr bwMode="auto">
          <a:xfrm>
            <a:off x="826441" y="5214938"/>
            <a:ext cx="757237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sz="2200" dirty="0">
                <a:latin typeface="+mj-lt"/>
              </a:rPr>
              <a:t>Связи между ионами в кристалле очень прочные и устойчивые. Поэтому вещества с ионной решёткой обладают высокой твёрдостью и прочностью, тугоплавки и </a:t>
            </a:r>
            <a:r>
              <a:rPr lang="ru-RU" sz="2200" dirty="0" err="1">
                <a:latin typeface="+mj-lt"/>
              </a:rPr>
              <a:t>нелетучи</a:t>
            </a:r>
            <a:r>
              <a:rPr lang="ru-RU" sz="2200" dirty="0">
                <a:latin typeface="+mj-lt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9895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Атомные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4389120"/>
          </a:xfrm>
        </p:spPr>
        <p:txBody>
          <a:bodyPr>
            <a:normAutofit/>
          </a:bodyPr>
          <a:lstStyle/>
          <a:p>
            <a:pPr marL="365760" indent="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dirty="0" smtClean="0">
                <a:latin typeface="+mj-lt"/>
              </a:rPr>
              <a:t>Атомными называют кристаллические решётки, в узлах которых находятся отдельные атомы, которые соединены очень прочными ковалентными связями. Ниже показана кристаллическая решётка алмаза.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200" dirty="0">
              <a:latin typeface="+mj-lt"/>
            </a:endParaRPr>
          </a:p>
        </p:txBody>
      </p:sp>
      <p:pic>
        <p:nvPicPr>
          <p:cNvPr id="19460" name="Рисунок 3" descr="схе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852936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611560" y="4429125"/>
            <a:ext cx="817411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 smtClean="0">
                <a:latin typeface="+mj-lt"/>
              </a:rPr>
              <a:t>В природе встречается немного веществ с атомной кристаллической решёткой. К ним относятся бор, кремний, германий, кварц, алмаз. Вещества с АКР имеют высокие температуры плавления, обладают повышенной твёрдостью. Алмаз-самый твёрдый природный материал. </a:t>
            </a:r>
            <a:endParaRPr lang="ru-RU" sz="22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Молекулярные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1944216"/>
          </a:xfrm>
        </p:spPr>
        <p:txBody>
          <a:bodyPr>
            <a:normAutofit/>
          </a:bodyPr>
          <a:lstStyle/>
          <a:p>
            <a:pPr indent="282575" algn="just" eaLnBrk="1" hangingPunct="1">
              <a:buFont typeface="Wingdings 2" pitchFamily="18" charset="2"/>
              <a:buNone/>
            </a:pPr>
            <a:r>
              <a:rPr lang="ru-RU" sz="2200" dirty="0" smtClean="0">
                <a:latin typeface="+mj-lt"/>
              </a:rPr>
              <a:t>Молекулярными называют кристаллические решётки, в узлах которых располагаются молекулы. Химические связи в них ковалентные, как полярные, так и неполярные. Связи в молекулах прочные, но между молекулами связи не прочные. Ниже представлена кристаллическая решётка I</a:t>
            </a:r>
            <a:r>
              <a:rPr lang="ru-RU" sz="2200" baseline="-25000" dirty="0" smtClean="0">
                <a:latin typeface="+mj-lt"/>
              </a:rPr>
              <a:t>2</a:t>
            </a:r>
            <a:r>
              <a:rPr lang="ru-RU" sz="2200" dirty="0" smtClean="0">
                <a:latin typeface="+mj-lt"/>
              </a:rPr>
              <a:t> </a:t>
            </a:r>
          </a:p>
        </p:txBody>
      </p:sp>
      <p:sp>
        <p:nvSpPr>
          <p:cNvPr id="20485" name="Прямоугольник 4"/>
          <p:cNvSpPr>
            <a:spLocks noChangeArrowheads="1"/>
          </p:cNvSpPr>
          <p:nvPr/>
        </p:nvSpPr>
        <p:spPr bwMode="auto">
          <a:xfrm>
            <a:off x="539552" y="5007232"/>
            <a:ext cx="757522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>
                <a:latin typeface="+mj-lt"/>
              </a:rPr>
              <a:t>Вещества с МКР имеют малую твёрдость, плавятся при низкой температуре, летучие, при обычных условиях находятся в газообразном или жидком состоянии </a:t>
            </a:r>
          </a:p>
        </p:txBody>
      </p:sp>
      <p:pic>
        <p:nvPicPr>
          <p:cNvPr id="7" name="Рисунок 3" descr="строение молекулы ио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100000" l="10000" r="90000">
                        <a14:foregroundMark x1="46333" y1="18500" x2="46333" y2="18500"/>
                        <a14:foregroundMark x1="58333" y1="18500" x2="58333" y2="18500"/>
                        <a14:foregroundMark x1="55667" y1="18000" x2="55667" y2="18000"/>
                        <a14:foregroundMark x1="79667" y1="19000" x2="79667" y2="19000"/>
                        <a14:foregroundMark x1="71667" y1="18500" x2="71667" y2="18500"/>
                        <a14:foregroundMark x1="76333" y1="19000" x2="76333" y2="19000"/>
                        <a14:foregroundMark x1="76667" y1="26500" x2="76667" y2="26500"/>
                        <a14:foregroundMark x1="72000" y1="31500" x2="72000" y2="31500"/>
                        <a14:foregroundMark x1="74000" y1="56500" x2="74000" y2="56500"/>
                        <a14:foregroundMark x1="80000" y1="50500" x2="80000" y2="50500"/>
                        <a14:foregroundMark x1="82000" y1="48500" x2="82000" y2="48500"/>
                        <a14:foregroundMark x1="82000" y1="49000" x2="82667" y2="48500"/>
                        <a14:foregroundMark x1="83000" y1="47500" x2="82000" y2="47500"/>
                        <a14:foregroundMark x1="78000" y1="47500" x2="78000" y2="47500"/>
                        <a14:foregroundMark x1="78333" y1="45000" x2="78333" y2="45000"/>
                        <a14:foregroundMark x1="78667" y1="45000" x2="79333" y2="45000"/>
                        <a14:foregroundMark x1="81333" y1="45000" x2="81333" y2="45000"/>
                        <a14:foregroundMark x1="82333" y1="45000" x2="82333" y2="45000"/>
                        <a14:foregroundMark x1="83000" y1="45000" x2="83000" y2="45000"/>
                        <a14:foregroundMark x1="79000" y1="46000" x2="77333" y2="46500"/>
                        <a14:foregroundMark x1="76333" y1="46500" x2="76333" y2="46500"/>
                        <a14:foregroundMark x1="75667" y1="47500" x2="75000" y2="47500"/>
                        <a14:foregroundMark x1="75000" y1="47500" x2="75000" y2="47500"/>
                        <a14:foregroundMark x1="75000" y1="47500" x2="75000" y2="47500"/>
                        <a14:foregroundMark x1="75000" y1="48500" x2="75667" y2="48500"/>
                        <a14:foregroundMark x1="77333" y1="48500" x2="78000" y2="47500"/>
                        <a14:foregroundMark x1="78333" y1="47500" x2="78333" y2="47500"/>
                        <a14:foregroundMark x1="79000" y1="48500" x2="75333" y2="64500"/>
                        <a14:foregroundMark x1="73667" y1="70000" x2="73667" y2="70000"/>
                        <a14:foregroundMark x1="76000" y1="70500" x2="76667" y2="71000"/>
                        <a14:foregroundMark x1="78333" y1="71000" x2="78333" y2="71000"/>
                        <a14:foregroundMark x1="79333" y1="71500" x2="79333" y2="71500"/>
                        <a14:foregroundMark x1="79333" y1="73500" x2="76000" y2="76000"/>
                        <a14:foregroundMark x1="75000" y1="79000" x2="74000" y2="81500"/>
                        <a14:foregroundMark x1="74000" y1="82000" x2="74000" y2="82000"/>
                        <a14:foregroundMark x1="75000" y1="54500" x2="75000" y2="42000"/>
                        <a14:foregroundMark x1="75000" y1="40500" x2="75000" y2="40500"/>
                        <a14:foregroundMark x1="75000" y1="39000" x2="75333" y2="31500"/>
                        <a14:foregroundMark x1="75000" y1="29000" x2="75000" y2="26500"/>
                        <a14:foregroundMark x1="75000" y1="23500" x2="75000" y2="23500"/>
                        <a14:foregroundMark x1="77000" y1="23500" x2="78333" y2="24500"/>
                        <a14:foregroundMark x1="79000" y1="24500" x2="80667" y2="23500"/>
                        <a14:foregroundMark x1="80667" y1="23500" x2="80667" y2="23500"/>
                        <a14:foregroundMark x1="80333" y1="23500" x2="77333" y2="27000"/>
                        <a14:foregroundMark x1="75000" y1="30000" x2="73000" y2="33000"/>
                        <a14:foregroundMark x1="72333" y1="35000" x2="72000" y2="37000"/>
                        <a14:foregroundMark x1="72000" y1="37000" x2="70667" y2="33500"/>
                        <a14:foregroundMark x1="69333" y1="30500" x2="68667" y2="28000"/>
                        <a14:foregroundMark x1="68333" y1="26500" x2="68333" y2="26500"/>
                        <a14:foregroundMark x1="68333" y1="26000" x2="64333" y2="25000"/>
                        <a14:foregroundMark x1="63000" y1="25000" x2="63000" y2="25000"/>
                        <a14:foregroundMark x1="62667" y1="25000" x2="62667" y2="25000"/>
                        <a14:foregroundMark x1="65000" y1="21000" x2="66333" y2="21000"/>
                        <a14:foregroundMark x1="66667" y1="21000" x2="66667" y2="21000"/>
                        <a14:foregroundMark x1="63667" y1="23000" x2="63000" y2="23500"/>
                        <a14:foregroundMark x1="63000" y1="23500" x2="63000" y2="23500"/>
                        <a14:foregroundMark x1="63000" y1="23500" x2="63000" y2="23500"/>
                        <a14:foregroundMark x1="63333" y1="23000" x2="67000" y2="21000"/>
                        <a14:foregroundMark x1="71000" y1="19000" x2="71000" y2="19000"/>
                        <a14:foregroundMark x1="71333" y1="19000" x2="71333" y2="19000"/>
                        <a14:foregroundMark x1="70333" y1="19000" x2="69333" y2="19000"/>
                        <a14:foregroundMark x1="69333" y1="19000" x2="69333" y2="19000"/>
                        <a14:foregroundMark x1="68667" y1="18500" x2="68667" y2="18500"/>
                        <a14:foregroundMark x1="72667" y1="17500" x2="74333" y2="17500"/>
                        <a14:foregroundMark x1="75000" y1="17500" x2="75000" y2="17500"/>
                        <a14:foregroundMark x1="75000" y1="17500" x2="75000" y2="17500"/>
                        <a14:foregroundMark x1="75000" y1="17500" x2="75000" y2="17500"/>
                        <a14:foregroundMark x1="75333" y1="17500" x2="76667" y2="18000"/>
                        <a14:foregroundMark x1="78667" y1="18500" x2="79667" y2="19000"/>
                        <a14:foregroundMark x1="79667" y1="19000" x2="79667" y2="19000"/>
                        <a14:foregroundMark x1="79667" y1="19000" x2="79667" y2="19000"/>
                        <a14:foregroundMark x1="78000" y1="18500" x2="76667" y2="18500"/>
                        <a14:foregroundMark x1="76667" y1="18500" x2="76667" y2="18500"/>
                        <a14:foregroundMark x1="78667" y1="19000" x2="78667" y2="19000"/>
                        <a14:foregroundMark x1="63667" y1="19500" x2="61667" y2="19000"/>
                        <a14:foregroundMark x1="61667" y1="19000" x2="61667" y2="19000"/>
                        <a14:foregroundMark x1="60000" y1="18500" x2="59000" y2="18500"/>
                        <a14:foregroundMark x1="59000" y1="18500" x2="60667" y2="18500"/>
                        <a14:foregroundMark x1="64667" y1="19500" x2="64667" y2="19500"/>
                        <a14:foregroundMark x1="65000" y1="20000" x2="65000" y2="20000"/>
                        <a14:foregroundMark x1="64000" y1="20000" x2="63333" y2="20000"/>
                        <a14:foregroundMark x1="37667" y1="30500" x2="37667" y2="30500"/>
                        <a14:foregroundMark x1="38667" y1="30500" x2="38667" y2="30500"/>
                        <a14:foregroundMark x1="39000" y1="31000" x2="39000" y2="31000"/>
                        <a14:foregroundMark x1="39667" y1="27000" x2="39667" y2="27000"/>
                        <a14:foregroundMark x1="39667" y1="27000" x2="40333" y2="26000"/>
                        <a14:foregroundMark x1="42333" y1="25000" x2="42333" y2="25000"/>
                        <a14:foregroundMark x1="43667" y1="23500" x2="43667" y2="23500"/>
                        <a14:foregroundMark x1="43667" y1="23000" x2="43667" y2="23000"/>
                        <a14:foregroundMark x1="45667" y1="21500" x2="45667" y2="21500"/>
                        <a14:foregroundMark x1="46333" y1="21500" x2="46333" y2="21500"/>
                        <a14:foregroundMark x1="47000" y1="21500" x2="47000" y2="21500"/>
                        <a14:foregroundMark x1="47000" y1="22500" x2="47667" y2="23500"/>
                        <a14:foregroundMark x1="47667" y1="25000" x2="47667" y2="25000"/>
                        <a14:foregroundMark x1="47667" y1="26000" x2="46000" y2="26000"/>
                        <a14:foregroundMark x1="45667" y1="26500" x2="45000" y2="27000"/>
                        <a14:foregroundMark x1="45000" y1="27000" x2="45000" y2="27000"/>
                        <a14:foregroundMark x1="45000" y1="27000" x2="45000" y2="27000"/>
                        <a14:foregroundMark x1="47667" y1="30500" x2="49333" y2="31000"/>
                        <a14:foregroundMark x1="50000" y1="31000" x2="50000" y2="31000"/>
                        <a14:foregroundMark x1="50333" y1="31000" x2="50333" y2="31000"/>
                        <a14:foregroundMark x1="50333" y1="31000" x2="53000" y2="31500"/>
                        <a14:foregroundMark x1="55000" y1="31500" x2="55000" y2="31500"/>
                        <a14:foregroundMark x1="51000" y1="32000" x2="51000" y2="32000"/>
                        <a14:foregroundMark x1="51000" y1="32000" x2="50667" y2="33000"/>
                        <a14:foregroundMark x1="39000" y1="55500" x2="39000" y2="55500"/>
                        <a14:foregroundMark x1="49333" y1="45500" x2="49333" y2="45500"/>
                        <a14:foregroundMark x1="30667" y1="62500" x2="30667" y2="62500"/>
                        <a14:foregroundMark x1="68667" y1="61500" x2="68667" y2="61500"/>
                        <a14:foregroundMark x1="67333" y1="55000" x2="67333" y2="55000"/>
                        <a14:foregroundMark x1="47667" y1="54000" x2="47667" y2="54000"/>
                        <a14:foregroundMark x1="35000" y1="58500" x2="35000" y2="58500"/>
                        <a14:foregroundMark x1="39000" y1="69500" x2="39000" y2="69500"/>
                        <a14:foregroundMark x1="65000" y1="73000" x2="65000" y2="73000"/>
                        <a14:foregroundMark x1="62333" y1="76000" x2="62333" y2="76000"/>
                        <a14:foregroundMark x1="71000" y1="81500" x2="71000" y2="81500"/>
                        <a14:foregroundMark x1="39333" y1="81000" x2="39333" y2="81000"/>
                        <a14:foregroundMark x1="42000" y1="51000" x2="42000" y2="51000"/>
                        <a14:foregroundMark x1="43667" y1="50000" x2="43667" y2="50000"/>
                        <a14:foregroundMark x1="47000" y1="80500" x2="47000" y2="80500"/>
                        <a14:foregroundMark x1="44333" y1="81500" x2="44333" y2="81500"/>
                        <a14:foregroundMark x1="38333" y1="65000" x2="38333" y2="65000"/>
                        <a14:foregroundMark x1="37333" y1="82500" x2="37333" y2="82500"/>
                        <a14:backgroundMark x1="36000" y1="62000" x2="36000" y2="62000"/>
                        <a14:backgroundMark x1="43000" y1="79500" x2="43000" y2="795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386330" y="2787580"/>
            <a:ext cx="334837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Металлические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120"/>
          </a:xfrm>
        </p:spPr>
        <p:txBody>
          <a:bodyPr>
            <a:normAutofit/>
          </a:bodyPr>
          <a:lstStyle/>
          <a:p>
            <a:pPr indent="282575" algn="just" eaLnBrk="1" hangingPunct="1">
              <a:buFont typeface="Wingdings 2" pitchFamily="18" charset="2"/>
              <a:buNone/>
            </a:pPr>
            <a:r>
              <a:rPr lang="ru-RU" sz="2200" dirty="0" smtClean="0">
                <a:latin typeface="+mj-lt"/>
              </a:rPr>
              <a:t>Металлическими называют решётки, в узлах которых находятся атомы и ионы металла. </a:t>
            </a:r>
          </a:p>
        </p:txBody>
      </p:sp>
      <p:pic>
        <p:nvPicPr>
          <p:cNvPr id="21508" name="Рисунок 3" descr="кристалличская решетка метал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2476500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Прямоугольник 4"/>
          <p:cNvSpPr>
            <a:spLocks noChangeArrowheads="1"/>
          </p:cNvSpPr>
          <p:nvPr/>
        </p:nvSpPr>
        <p:spPr bwMode="auto">
          <a:xfrm>
            <a:off x="755576" y="4926013"/>
            <a:ext cx="792088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>
                <a:latin typeface="+mj-lt"/>
              </a:rPr>
              <a:t>Для металлов характерны физические свойства: пластичность, ковкость, металлический блеск, высокая электро- и теплопроводность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56688167"/>
              </p:ext>
            </p:extLst>
          </p:nvPr>
        </p:nvGraphicFramePr>
        <p:xfrm>
          <a:off x="899592" y="476672"/>
          <a:ext cx="7499371" cy="5659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2322"/>
                <a:gridCol w="1143008"/>
                <a:gridCol w="785821"/>
                <a:gridCol w="1285891"/>
                <a:gridCol w="928684"/>
                <a:gridCol w="1071570"/>
                <a:gridCol w="1362075"/>
              </a:tblGrid>
              <a:tr h="127033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Название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Природа связи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Разность ЭО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В каких соединениях встречается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Тип кристаллической решетки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Свойства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Особенности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7327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ионная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Электростатическое взаимодействие «+» и «-» разноименно заряженных частиц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&gt;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1,7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Соли, щелочи</a:t>
                      </a:r>
                    </a:p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I  A</a:t>
                      </a:r>
                    </a:p>
                    <a:p>
                      <a:pPr algn="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VII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A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II A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Оксиды типичных металлов.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 Na</a:t>
                      </a:r>
                      <a:r>
                        <a:rPr lang="en-US" sz="8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O, 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r>
                        <a:rPr lang="en-US" sz="8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,CaO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Чем меньше размер иона и больше заряд,</a:t>
                      </a:r>
                    </a:p>
                    <a:p>
                      <a:pPr algn="l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тем сильнее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его </a:t>
                      </a:r>
                      <a:r>
                        <a:rPr lang="ru-RU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электростати</a:t>
                      </a:r>
                      <a:endParaRPr lang="ru-RU" sz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ческое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поле и прочнее химическая связь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.</a:t>
                      </a:r>
                    </a:p>
                    <a:p>
                      <a:pPr algn="l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Пример:</a:t>
                      </a:r>
                    </a:p>
                    <a:p>
                      <a:pPr algn="l"/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NaCl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900" dirty="0" smtClean="0">
                          <a:latin typeface="Arial" pitchFamily="34" charset="0"/>
                          <a:cs typeface="Arial" pitchFamily="34" charset="0"/>
                        </a:rPr>
                        <a:t>755</a:t>
                      </a:r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 кДж/моль</a:t>
                      </a:r>
                    </a:p>
                    <a:p>
                      <a:r>
                        <a:rPr kumimoji="0" lang="en-US" sz="1200" kern="1200" dirty="0" err="1" smtClean="0">
                          <a:latin typeface="Arial" pitchFamily="34" charset="0"/>
                          <a:cs typeface="Arial" pitchFamily="34" charset="0"/>
                        </a:rPr>
                        <a:t>LiF</a:t>
                      </a:r>
                      <a:endParaRPr kumimoji="0" lang="en-US" sz="1200" kern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900" dirty="0" smtClean="0">
                          <a:latin typeface="Arial" pitchFamily="34" charset="0"/>
                          <a:cs typeface="Arial" pitchFamily="34" charset="0"/>
                        </a:rPr>
                        <a:t>1004</a:t>
                      </a:r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Дж/моль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ионная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Тугоплавкие прочные многие растворимы в воде проводят электрический ток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в растворах и расплавах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Хрупкие, так как при сдвиге плоскостей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в кристалле происходит  сближение одинаково заряженных ионов и, при</a:t>
                      </a:r>
                    </a:p>
                    <a:p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возрастании </a:t>
                      </a:r>
                    </a:p>
                    <a:p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сил отталкивания,</a:t>
                      </a:r>
                    </a:p>
                    <a:p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происходит разрыв. При увеличении температуры переходят в газообразное состояние (галогениды)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4857750" y="1928813"/>
            <a:ext cx="285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857750" y="2143125"/>
            <a:ext cx="285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47536801"/>
              </p:ext>
            </p:extLst>
          </p:nvPr>
        </p:nvGraphicFramePr>
        <p:xfrm>
          <a:off x="179512" y="188640"/>
          <a:ext cx="8784974" cy="636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319"/>
                <a:gridCol w="1531325"/>
                <a:gridCol w="644769"/>
                <a:gridCol w="1611922"/>
                <a:gridCol w="1692517"/>
                <a:gridCol w="1450730"/>
                <a:gridCol w="72539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Название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Природа связи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Разность ЭО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В каких соединениях встречается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Тип кристаллической решетки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Свойства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Особенности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Ковалентная связь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(атомная)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Посредством общих электронных пар, в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 одинаковой мере принадлежа</a:t>
                      </a:r>
                    </a:p>
                    <a:p>
                      <a:r>
                        <a:rPr lang="ru-RU" sz="900" baseline="0" dirty="0" err="1" smtClean="0">
                          <a:latin typeface="Arial" pitchFamily="34" charset="0"/>
                          <a:cs typeface="Arial" pitchFamily="34" charset="0"/>
                        </a:rPr>
                        <a:t>щих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 обоим атомам.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1,7</a:t>
                      </a:r>
                      <a:r>
                        <a:rPr lang="en-US" sz="9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до 0</a:t>
                      </a:r>
                      <a:endParaRPr lang="ru-RU" sz="9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73568"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а)ковалентная неполярная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Обменного характера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Условия: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1)</a:t>
                      </a:r>
                      <a:r>
                        <a:rPr lang="ru-RU" sz="900" dirty="0" err="1" smtClean="0">
                          <a:latin typeface="Arial" pitchFamily="34" charset="0"/>
                          <a:cs typeface="Arial" pitchFamily="34" charset="0"/>
                        </a:rPr>
                        <a:t>неспаренные</a:t>
                      </a:r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 электроны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2)наличие частицы поглощаю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щей выделяющуюся энергию 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т.к процесс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эндотермический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 равна 0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Одинаковые атомы неметалла</a:t>
                      </a:r>
                    </a:p>
                    <a:p>
                      <a:r>
                        <a:rPr lang="ru-RU" sz="900" dirty="0" smtClean="0"/>
                        <a:t>Н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Сl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О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N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F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 </a:t>
                      </a:r>
                      <a:r>
                        <a:rPr lang="en-US" sz="90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алмаз, графит(между атомами в плоскости), кремний</a:t>
                      </a:r>
                      <a:r>
                        <a:rPr lang="ru-RU" sz="900" dirty="0" smtClean="0"/>
                        <a:t> ,твердый бор, германий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Исключение:</a:t>
                      </a:r>
                    </a:p>
                    <a:p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РН3.,</a:t>
                      </a:r>
                      <a:r>
                        <a:rPr lang="en-US" sz="900" dirty="0" smtClean="0"/>
                        <a:t> </a:t>
                      </a:r>
                      <a:r>
                        <a:rPr lang="en-US" sz="900" dirty="0" err="1" smtClean="0"/>
                        <a:t>SiC</a:t>
                      </a:r>
                      <a:r>
                        <a:rPr lang="en-US" sz="900" dirty="0" smtClean="0"/>
                        <a:t> </a:t>
                      </a:r>
                      <a:r>
                        <a:rPr lang="ru-RU" sz="900" dirty="0" smtClean="0"/>
                        <a:t>–карборунд</a:t>
                      </a:r>
                    </a:p>
                    <a:p>
                      <a:r>
                        <a:rPr lang="en-US" sz="900" dirty="0" smtClean="0"/>
                        <a:t>SiO2</a:t>
                      </a:r>
                      <a:r>
                        <a:rPr lang="ru-RU" sz="900" baseline="0" dirty="0" smtClean="0"/>
                        <a:t> –  </a:t>
                      </a:r>
                      <a:r>
                        <a:rPr lang="ru-RU" sz="900" dirty="0" smtClean="0"/>
                        <a:t>кварц </a:t>
                      </a:r>
                    </a:p>
                    <a:p>
                      <a:r>
                        <a:rPr lang="ru-RU" sz="900" dirty="0" smtClean="0"/>
                        <a:t>Оксиды: </a:t>
                      </a:r>
                      <a:endParaRPr lang="en-US" sz="900" dirty="0" smtClean="0"/>
                    </a:p>
                    <a:p>
                      <a:r>
                        <a:rPr lang="en-US" sz="900" dirty="0" smtClean="0"/>
                        <a:t>Al2O3;</a:t>
                      </a:r>
                    </a:p>
                    <a:p>
                      <a:r>
                        <a:rPr lang="en-US" sz="900" dirty="0" smtClean="0"/>
                        <a:t>Cr2O3</a:t>
                      </a:r>
                      <a:endParaRPr lang="ru-RU" sz="900" dirty="0" smtClean="0"/>
                    </a:p>
                    <a:p>
                      <a:r>
                        <a:rPr lang="ru-RU" sz="900" dirty="0" smtClean="0"/>
                        <a:t>Некоторые силициды</a:t>
                      </a:r>
                    </a:p>
                    <a:p>
                      <a:r>
                        <a:rPr lang="ru-RU" sz="900" dirty="0" smtClean="0"/>
                        <a:t>Карбиды</a:t>
                      </a:r>
                    </a:p>
                    <a:p>
                      <a:endParaRPr lang="ru-RU" sz="9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u="sng" dirty="0" smtClean="0"/>
                        <a:t>Атомная</a:t>
                      </a:r>
                      <a:r>
                        <a:rPr lang="ru-RU" sz="900" dirty="0" smtClean="0"/>
                        <a:t>(</a:t>
                      </a:r>
                      <a:r>
                        <a:rPr lang="ru-RU" sz="900" baseline="0" dirty="0" err="1" smtClean="0">
                          <a:latin typeface="Arial" pitchFamily="34" charset="0"/>
                          <a:cs typeface="Arial" pitchFamily="34" charset="0"/>
                        </a:rPr>
                        <a:t>алмаз,графит</a:t>
                      </a:r>
                      <a:endParaRPr lang="ru-RU" sz="9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(между атомами в плоскости), кремний</a:t>
                      </a:r>
                      <a:r>
                        <a:rPr lang="ru-RU" sz="900" dirty="0" smtClean="0"/>
                        <a:t> ,твердый бор, германий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lang="en-US" sz="900" dirty="0" err="1" smtClean="0"/>
                        <a:t>SiC</a:t>
                      </a:r>
                      <a:r>
                        <a:rPr lang="en-US" sz="900" dirty="0" smtClean="0"/>
                        <a:t> </a:t>
                      </a:r>
                      <a:r>
                        <a:rPr lang="ru-RU" sz="900" dirty="0" smtClean="0"/>
                        <a:t>–карборунд</a:t>
                      </a:r>
                    </a:p>
                    <a:p>
                      <a:r>
                        <a:rPr lang="en-US" sz="900" dirty="0" smtClean="0"/>
                        <a:t>SiO2</a:t>
                      </a:r>
                      <a:r>
                        <a:rPr lang="ru-RU" sz="900" baseline="0" dirty="0" smtClean="0"/>
                        <a:t> –  </a:t>
                      </a:r>
                      <a:r>
                        <a:rPr lang="ru-RU" sz="900" dirty="0" smtClean="0"/>
                        <a:t>кварц.</a:t>
                      </a:r>
                    </a:p>
                    <a:p>
                      <a:r>
                        <a:rPr lang="ru-RU" sz="900" u="sng" dirty="0" smtClean="0"/>
                        <a:t>молекулярная</a:t>
                      </a:r>
                    </a:p>
                    <a:p>
                      <a:r>
                        <a:rPr lang="ru-RU" sz="900" dirty="0" smtClean="0"/>
                        <a:t>твердые простые вещества, одно- (благородные газы), двух- (F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Сl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Br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I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Н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О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, N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), трех- (О</a:t>
                      </a:r>
                      <a:r>
                        <a:rPr lang="ru-RU" sz="900" baseline="-25000" dirty="0" smtClean="0"/>
                        <a:t>3</a:t>
                      </a:r>
                      <a:r>
                        <a:rPr lang="ru-RU" sz="900" dirty="0" smtClean="0"/>
                        <a:t>), четырех- (Р</a:t>
                      </a:r>
                      <a:r>
                        <a:rPr lang="ru-RU" sz="900" baseline="-25000" dirty="0" smtClean="0"/>
                        <a:t>4</a:t>
                      </a:r>
                      <a:r>
                        <a:rPr lang="ru-RU" sz="900" dirty="0" smtClean="0"/>
                        <a:t>), восьми- (S</a:t>
                      </a:r>
                      <a:r>
                        <a:rPr lang="ru-RU" sz="900" baseline="-25000" dirty="0" smtClean="0"/>
                        <a:t>8</a:t>
                      </a:r>
                      <a:r>
                        <a:rPr lang="ru-RU" sz="900" dirty="0" smtClean="0"/>
                        <a:t>) атомными молекулами,</a:t>
                      </a:r>
                      <a:r>
                        <a:rPr lang="en-US" sz="900" baseline="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 РН3.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Нелетучие,</a:t>
                      </a:r>
                    </a:p>
                    <a:p>
                      <a:r>
                        <a:rPr lang="ru-RU" sz="900" dirty="0" smtClean="0"/>
                        <a:t>тугоплавкие,</a:t>
                      </a:r>
                    </a:p>
                    <a:p>
                      <a:r>
                        <a:rPr lang="ru-RU" sz="900" dirty="0" smtClean="0"/>
                        <a:t>высокая твёрдость</a:t>
                      </a:r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имеют малую твердость и низкие температуры плавления, нерастворимы или </a:t>
                      </a:r>
                      <a:r>
                        <a:rPr lang="ru-RU" sz="900" dirty="0" err="1" smtClean="0"/>
                        <a:t>малорастворимы</a:t>
                      </a:r>
                      <a:r>
                        <a:rPr lang="ru-RU" sz="900" dirty="0" smtClean="0"/>
                        <a:t> в воде, их растворы почти не проводят электрический ток.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  <a:tr h="126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От  0 до 1.7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Атомы ЭО которых отличается незначительно. </a:t>
                      </a:r>
                      <a:r>
                        <a:rPr lang="ru-RU" sz="900" dirty="0" smtClean="0"/>
                        <a:t>НС</a:t>
                      </a:r>
                      <a:r>
                        <a:rPr lang="en-US" sz="900" dirty="0" smtClean="0"/>
                        <a:t>l, </a:t>
                      </a:r>
                      <a:r>
                        <a:rPr lang="ru-RU" sz="900" dirty="0" smtClean="0"/>
                        <a:t>Н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ru-RU" sz="900" dirty="0" smtClean="0"/>
                        <a:t>О, Н</a:t>
                      </a:r>
                      <a:r>
                        <a:rPr lang="ru-RU" sz="900" baseline="-25000" dirty="0" smtClean="0"/>
                        <a:t>2</a:t>
                      </a:r>
                      <a:r>
                        <a:rPr lang="en-US" sz="900" dirty="0" smtClean="0"/>
                        <a:t>S, N</a:t>
                      </a:r>
                      <a:r>
                        <a:rPr lang="ru-RU" sz="900" dirty="0" smtClean="0"/>
                        <a:t>Н</a:t>
                      </a:r>
                      <a:r>
                        <a:rPr lang="ru-RU" sz="900" baseline="-25000" dirty="0" smtClean="0"/>
                        <a:t>3</a:t>
                      </a:r>
                      <a:r>
                        <a:rPr lang="ru-RU" sz="900" dirty="0" smtClean="0"/>
                        <a:t> 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sng" dirty="0" smtClean="0"/>
                        <a:t>Молекулярная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/>
                        <a:t>жидкости:</a:t>
                      </a:r>
                      <a:r>
                        <a:rPr lang="ru-RU" sz="900" baseline="0" dirty="0" err="1" smtClean="0"/>
                        <a:t>спирты</a:t>
                      </a:r>
                      <a:r>
                        <a:rPr lang="ru-RU" sz="900" baseline="0" dirty="0" smtClean="0"/>
                        <a:t>, кислоты, </a:t>
                      </a:r>
                      <a:r>
                        <a:rPr lang="en-US" sz="900" baseline="0" dirty="0" smtClean="0"/>
                        <a:t> Br2</a:t>
                      </a:r>
                      <a:r>
                        <a:rPr lang="ru-RU" sz="900" baseline="0" dirty="0" smtClean="0"/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/>
                        <a:t>Твёрдые </a:t>
                      </a:r>
                      <a:r>
                        <a:rPr lang="ru-RU" sz="900" baseline="0" dirty="0" err="1" smtClean="0"/>
                        <a:t>в-ва</a:t>
                      </a:r>
                      <a:r>
                        <a:rPr lang="ru-RU" sz="900" baseline="0" dirty="0" smtClean="0"/>
                        <a:t>:</a:t>
                      </a:r>
                      <a:endParaRPr lang="ru-RU" sz="900" dirty="0" smtClean="0"/>
                    </a:p>
                    <a:p>
                      <a:r>
                        <a:rPr lang="ru-RU" sz="900" dirty="0" smtClean="0"/>
                        <a:t>лед, твердый оксид углерода (IV) ("сухой лед"), твердые </a:t>
                      </a:r>
                      <a:r>
                        <a:rPr lang="ru-RU" sz="900" dirty="0" err="1" smtClean="0"/>
                        <a:t>галогеноводороды</a:t>
                      </a:r>
                      <a:r>
                        <a:rPr lang="ru-RU" sz="900" dirty="0" smtClean="0"/>
                        <a:t>, </a:t>
                      </a:r>
                      <a:r>
                        <a:rPr lang="en-US" sz="900" dirty="0" smtClean="0"/>
                        <a:t>I2</a:t>
                      </a:r>
                      <a:r>
                        <a:rPr lang="ru-RU" sz="900" dirty="0" smtClean="0"/>
                        <a:t>,</a:t>
                      </a:r>
                    </a:p>
                    <a:p>
                      <a:r>
                        <a:rPr lang="ru-RU" sz="900" dirty="0" smtClean="0"/>
                        <a:t>кристаллические</a:t>
                      </a:r>
                    </a:p>
                    <a:p>
                      <a:r>
                        <a:rPr lang="ru-RU" sz="900" dirty="0" smtClean="0"/>
                        <a:t>органические соединения(</a:t>
                      </a:r>
                      <a:r>
                        <a:rPr lang="ru-RU" sz="900" baseline="0" dirty="0" smtClean="0"/>
                        <a:t>нафталин, нефть, глюкоза, сахароза).</a:t>
                      </a:r>
                      <a:endParaRPr lang="en-US" sz="900" baseline="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имеют малую твердость и низкие температуры плавления, большинство нерастворимы или </a:t>
                      </a:r>
                      <a:r>
                        <a:rPr lang="ru-RU" sz="900" dirty="0" err="1" smtClean="0"/>
                        <a:t>малорастворимы</a:t>
                      </a:r>
                      <a:r>
                        <a:rPr lang="ru-RU" sz="900" dirty="0" smtClean="0"/>
                        <a:t> в воде, их растворы почти не проводят электрический ток. </a:t>
                      </a:r>
                    </a:p>
                    <a:p>
                      <a:endParaRPr lang="ru-RU" sz="9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б)ковалентная полярная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Обменного 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характера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(условия 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аналогичные)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8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в)ковалентная донорно-акцепторная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донорно-акцепторная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Условия: 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1)донор, акцептор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2)наличие частицы поглощающей выделяющуюся энергию </a:t>
                      </a:r>
                    </a:p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т.к процесс</a:t>
                      </a:r>
                    </a:p>
                    <a:p>
                      <a:r>
                        <a:rPr lang="en-US" sz="900" dirty="0" smtClean="0">
                          <a:latin typeface="Arial" pitchFamily="34" charset="0"/>
                          <a:cs typeface="Arial" pitchFamily="34" charset="0"/>
                        </a:rPr>
                        <a:t>‘</a:t>
                      </a:r>
                      <a:r>
                        <a:rPr lang="ru-RU" sz="900" dirty="0" err="1" smtClean="0">
                          <a:latin typeface="Arial" pitchFamily="34" charset="0"/>
                          <a:cs typeface="Arial" pitchFamily="34" charset="0"/>
                        </a:rPr>
                        <a:t>эндотерми</a:t>
                      </a:r>
                      <a:endParaRPr lang="en-US" sz="9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900" dirty="0" err="1" smtClean="0">
                          <a:latin typeface="Arial" pitchFamily="34" charset="0"/>
                          <a:cs typeface="Arial" pitchFamily="34" charset="0"/>
                        </a:rPr>
                        <a:t>ческий</a:t>
                      </a:r>
                      <a:endParaRPr lang="ru-RU" sz="9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itchFamily="34" charset="0"/>
                          <a:cs typeface="Arial" pitchFamily="34" charset="0"/>
                        </a:rPr>
                        <a:t>Соли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 аммония: (</a:t>
                      </a:r>
                      <a:r>
                        <a:rPr lang="en-US" sz="900" baseline="0" dirty="0" smtClean="0">
                          <a:latin typeface="Arial" pitchFamily="34" charset="0"/>
                          <a:cs typeface="Arial" pitchFamily="34" charset="0"/>
                        </a:rPr>
                        <a:t>NH4Cl, (NH4)2SO4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Аммиачная вода </a:t>
                      </a:r>
                      <a:r>
                        <a:rPr lang="en-US" sz="900" baseline="0" dirty="0" smtClean="0">
                          <a:latin typeface="Arial" pitchFamily="34" charset="0"/>
                          <a:cs typeface="Arial" pitchFamily="34" charset="0"/>
                        </a:rPr>
                        <a:t>NH4OH</a:t>
                      </a:r>
                      <a:r>
                        <a:rPr lang="ru-RU" sz="900" baseline="0" dirty="0" smtClean="0">
                          <a:latin typeface="Arial" pitchFamily="34" charset="0"/>
                          <a:cs typeface="Arial" pitchFamily="34" charset="0"/>
                        </a:rPr>
                        <a:t>.Комплексные соединения.</a:t>
                      </a:r>
                      <a:endParaRPr lang="ru-RU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81328474"/>
              </p:ext>
            </p:extLst>
          </p:nvPr>
        </p:nvGraphicFramePr>
        <p:xfrm>
          <a:off x="683568" y="548680"/>
          <a:ext cx="7715315" cy="3669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1143008"/>
                <a:gridCol w="714356"/>
                <a:gridCol w="1071594"/>
                <a:gridCol w="1283698"/>
                <a:gridCol w="1323749"/>
                <a:gridCol w="1250216"/>
              </a:tblGrid>
              <a:tr h="117630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Название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Природа связи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Разность ЭО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В каких </a:t>
                      </a:r>
                      <a:r>
                        <a:rPr lang="ru-RU" sz="1200" dirty="0" err="1" smtClean="0">
                          <a:latin typeface="Arial" pitchFamily="34" charset="0"/>
                          <a:cs typeface="Arial" pitchFamily="34" charset="0"/>
                        </a:rPr>
                        <a:t>соедине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200" dirty="0" err="1" smtClean="0">
                          <a:latin typeface="Arial" pitchFamily="34" charset="0"/>
                          <a:cs typeface="Arial" pitchFamily="34" charset="0"/>
                        </a:rPr>
                        <a:t>ниях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встречает</a:t>
                      </a:r>
                    </a:p>
                    <a:p>
                      <a:r>
                        <a:rPr lang="ru-RU" sz="1200" dirty="0" err="1" smtClean="0">
                          <a:latin typeface="Arial" pitchFamily="34" charset="0"/>
                          <a:cs typeface="Arial" pitchFamily="34" charset="0"/>
                        </a:rPr>
                        <a:t>ся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Тип кристаллической решетки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Свойства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Особенности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7247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Металлическая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Обобществление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электронов и свободное перемещение их в поле ядер атомов и ионов металла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  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itchFamily="34" charset="0"/>
                          <a:cs typeface="Arial" pitchFamily="34" charset="0"/>
                        </a:rPr>
                        <a:t>Металлах</a:t>
                      </a:r>
                      <a:r>
                        <a:rPr lang="ru-RU" sz="800" baseline="0" dirty="0" smtClean="0">
                          <a:latin typeface="Arial" pitchFamily="34" charset="0"/>
                          <a:cs typeface="Arial" pitchFamily="34" charset="0"/>
                        </a:rPr>
                        <a:t> и сплавах </a:t>
                      </a:r>
                    </a:p>
                    <a:p>
                      <a:r>
                        <a:rPr lang="ru-RU" sz="800" baseline="0" dirty="0" smtClean="0">
                          <a:latin typeface="Arial" pitchFamily="34" charset="0"/>
                          <a:cs typeface="Arial" pitchFamily="34" charset="0"/>
                        </a:rPr>
                        <a:t>металлов</a:t>
                      </a:r>
                      <a:endParaRPr lang="ru-RU" sz="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металлическая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1) высокая электропровод</a:t>
                      </a:r>
                    </a:p>
                    <a:p>
                      <a:r>
                        <a:rPr lang="ru-RU" sz="1200" dirty="0" err="1" smtClean="0"/>
                        <a:t>ность</a:t>
                      </a:r>
                      <a:r>
                        <a:rPr lang="ru-RU" sz="1200" dirty="0" smtClean="0"/>
                        <a:t>;</a:t>
                      </a:r>
                      <a:br>
                        <a:rPr lang="ru-RU" sz="1200" dirty="0" smtClean="0"/>
                      </a:br>
                      <a:r>
                        <a:rPr lang="ru-RU" sz="1200" dirty="0" smtClean="0"/>
                        <a:t>2) высокая теплопроводность;</a:t>
                      </a:r>
                      <a:br>
                        <a:rPr lang="ru-RU" sz="1200" dirty="0" smtClean="0"/>
                      </a:br>
                      <a:r>
                        <a:rPr lang="ru-RU" sz="1200" dirty="0" smtClean="0"/>
                        <a:t>3) высокая пластичность</a:t>
                      </a:r>
                    </a:p>
                    <a:p>
                      <a:r>
                        <a:rPr lang="ru-RU" sz="1200" dirty="0" smtClean="0"/>
                        <a:t>4)металлический</a:t>
                      </a:r>
                      <a:r>
                        <a:rPr lang="ru-RU" sz="1200" baseline="0" dirty="0" smtClean="0"/>
                        <a:t> блеск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связь по энергии в 3-4 раза слабее ковалентной</a:t>
                      </a:r>
                      <a:r>
                        <a:rPr lang="ru-RU" dirty="0" smtClean="0"/>
                        <a:t>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5724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8043381"/>
              </p:ext>
            </p:extLst>
          </p:nvPr>
        </p:nvGraphicFramePr>
        <p:xfrm>
          <a:off x="827584" y="692696"/>
          <a:ext cx="772004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1291791"/>
                <a:gridCol w="637035"/>
                <a:gridCol w="1214446"/>
                <a:gridCol w="857256"/>
                <a:gridCol w="1214447"/>
                <a:gridCol w="1433503"/>
              </a:tblGrid>
              <a:tr h="38990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Название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Природа связи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Раз -</a:t>
                      </a:r>
                    </a:p>
                    <a:p>
                      <a:r>
                        <a:rPr lang="ru-RU" sz="1100" dirty="0" err="1" smtClean="0">
                          <a:latin typeface="Arial" pitchFamily="34" charset="0"/>
                          <a:cs typeface="Arial" pitchFamily="34" charset="0"/>
                        </a:rPr>
                        <a:t>ность</a:t>
                      </a:r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 ЭО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В каких соединениях встречается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Тип кристаллической решетки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Свойства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Особенности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Водородная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частично электростатическая</a:t>
                      </a:r>
                    </a:p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частично </a:t>
                      </a:r>
                    </a:p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донорно-акцепторная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Межмолекулярная: </a:t>
                      </a:r>
                      <a:r>
                        <a:rPr lang="ru-RU" sz="1200" dirty="0" err="1" smtClean="0">
                          <a:latin typeface="Arial" pitchFamily="34" charset="0"/>
                          <a:cs typeface="Arial" pitchFamily="34" charset="0"/>
                        </a:rPr>
                        <a:t>вода,спирт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аммиак,</a:t>
                      </a:r>
                    </a:p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кислоты.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Arial" pitchFamily="34" charset="0"/>
                          <a:cs typeface="Arial" pitchFamily="34" charset="0"/>
                        </a:rPr>
                        <a:t>Внутримолекулярная:</a:t>
                      </a:r>
                      <a:r>
                        <a:rPr lang="ru-RU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ДНК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белки.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Ионно-атомная</a:t>
                      </a:r>
                    </a:p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молекулярная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По энергии в 15-20 раз слабее ковалентной</a:t>
                      </a:r>
                    </a:p>
                    <a:p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H2O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фтороводород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, аммиак</a:t>
                      </a:r>
                    </a:p>
                    <a:p>
                      <a:endParaRPr lang="ru-RU" sz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Жидкости или сжижающиеся вещества,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имеют повышенную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температуру кипения,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хорошие растворители. Газы легко </a:t>
                      </a:r>
                      <a:r>
                        <a:rPr lang="ru-RU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переходятщие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в жидкости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Какова природа возникновения химической связи?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323528" y="1935480"/>
            <a:ext cx="8363272" cy="438912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2400" dirty="0" smtClean="0"/>
              <a:t>Электронно-ядерное взаимодействие атомов, сопровождающееся выделением энергии.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dirty="0" smtClean="0"/>
              <a:t>Часто встречаются соединения, в которых несколько видов связи.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dirty="0" smtClean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2943225" y="2781300"/>
            <a:ext cx="72072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N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1574800" y="2852738"/>
            <a:ext cx="649288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>
            <a:off x="4238625" y="2781300"/>
            <a:ext cx="649288" cy="1217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2943225" y="4508500"/>
            <a:ext cx="720725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7176" name="WordArt 8"/>
          <p:cNvSpPr>
            <a:spLocks noChangeArrowheads="1" noChangeShapeType="1" noTextEdit="1"/>
          </p:cNvSpPr>
          <p:nvPr/>
        </p:nvSpPr>
        <p:spPr bwMode="auto">
          <a:xfrm>
            <a:off x="6327775" y="2565400"/>
            <a:ext cx="865188" cy="143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Cl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7181" name="WordArt 13"/>
          <p:cNvSpPr>
            <a:spLocks noChangeArrowheads="1" noChangeShapeType="1" noTextEdit="1"/>
          </p:cNvSpPr>
          <p:nvPr/>
        </p:nvSpPr>
        <p:spPr bwMode="auto">
          <a:xfrm>
            <a:off x="3878263" y="785813"/>
            <a:ext cx="642937" cy="547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7182" name="WordArt 14"/>
          <p:cNvSpPr>
            <a:spLocks noChangeArrowheads="1" noChangeShapeType="1" noTextEdit="1"/>
          </p:cNvSpPr>
          <p:nvPr/>
        </p:nvSpPr>
        <p:spPr bwMode="auto">
          <a:xfrm>
            <a:off x="7407275" y="2349500"/>
            <a:ext cx="504825" cy="144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-</a:t>
            </a:r>
          </a:p>
        </p:txBody>
      </p:sp>
      <p:sp>
        <p:nvSpPr>
          <p:cNvPr id="7183" name="WordArt 15"/>
          <p:cNvSpPr>
            <a:spLocks noChangeArrowheads="1" noChangeShapeType="1" noTextEdit="1"/>
          </p:cNvSpPr>
          <p:nvPr/>
        </p:nvSpPr>
        <p:spPr bwMode="auto">
          <a:xfrm>
            <a:off x="1143000" y="692150"/>
            <a:ext cx="431800" cy="5040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[</a:t>
            </a:r>
          </a:p>
        </p:txBody>
      </p:sp>
      <p:sp>
        <p:nvSpPr>
          <p:cNvPr id="7184" name="WordArt 16"/>
          <p:cNvSpPr>
            <a:spLocks noChangeArrowheads="1" noChangeShapeType="1" noTextEdit="1"/>
          </p:cNvSpPr>
          <p:nvPr/>
        </p:nvSpPr>
        <p:spPr bwMode="auto">
          <a:xfrm flipH="1">
            <a:off x="5030788" y="692150"/>
            <a:ext cx="504825" cy="5113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[</a:t>
            </a:r>
          </a:p>
        </p:txBody>
      </p:sp>
      <p:sp>
        <p:nvSpPr>
          <p:cNvPr id="7186" name="WordArt 18"/>
          <p:cNvSpPr>
            <a:spLocks noChangeArrowheads="1" noChangeShapeType="1" noTextEdit="1"/>
          </p:cNvSpPr>
          <p:nvPr/>
        </p:nvSpPr>
        <p:spPr bwMode="auto">
          <a:xfrm>
            <a:off x="2438400" y="2997200"/>
            <a:ext cx="2889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*</a:t>
            </a:r>
          </a:p>
        </p:txBody>
      </p:sp>
      <p:sp>
        <p:nvSpPr>
          <p:cNvPr id="7187" name="WordArt 19"/>
          <p:cNvSpPr>
            <a:spLocks noChangeArrowheads="1" noChangeShapeType="1" noTextEdit="1"/>
          </p:cNvSpPr>
          <p:nvPr/>
        </p:nvSpPr>
        <p:spPr bwMode="auto">
          <a:xfrm>
            <a:off x="2870200" y="2276475"/>
            <a:ext cx="2889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*</a:t>
            </a:r>
          </a:p>
        </p:txBody>
      </p:sp>
      <p:sp>
        <p:nvSpPr>
          <p:cNvPr id="7188" name="WordArt 20"/>
          <p:cNvSpPr>
            <a:spLocks noChangeArrowheads="1" noChangeShapeType="1" noTextEdit="1"/>
          </p:cNvSpPr>
          <p:nvPr/>
        </p:nvSpPr>
        <p:spPr bwMode="auto">
          <a:xfrm>
            <a:off x="3375025" y="2276475"/>
            <a:ext cx="35877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*</a:t>
            </a:r>
          </a:p>
        </p:txBody>
      </p:sp>
      <p:sp>
        <p:nvSpPr>
          <p:cNvPr id="7189" name="WordArt 21"/>
          <p:cNvSpPr>
            <a:spLocks noChangeArrowheads="1" noChangeShapeType="1" noTextEdit="1"/>
          </p:cNvSpPr>
          <p:nvPr/>
        </p:nvSpPr>
        <p:spPr bwMode="auto">
          <a:xfrm>
            <a:off x="3878263" y="2997200"/>
            <a:ext cx="287337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*</a:t>
            </a:r>
          </a:p>
        </p:txBody>
      </p:sp>
      <p:sp>
        <p:nvSpPr>
          <p:cNvPr id="7190" name="WordArt 22"/>
          <p:cNvSpPr>
            <a:spLocks noChangeArrowheads="1" noChangeShapeType="1" noTextEdit="1"/>
          </p:cNvSpPr>
          <p:nvPr/>
        </p:nvSpPr>
        <p:spPr bwMode="auto">
          <a:xfrm>
            <a:off x="3014663" y="4076700"/>
            <a:ext cx="215900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*</a:t>
            </a:r>
          </a:p>
        </p:txBody>
      </p:sp>
      <p:sp>
        <p:nvSpPr>
          <p:cNvPr id="7191" name="WordArt 23"/>
          <p:cNvSpPr>
            <a:spLocks noChangeArrowheads="1" noChangeShapeType="1" noTextEdit="1"/>
          </p:cNvSpPr>
          <p:nvPr/>
        </p:nvSpPr>
        <p:spPr bwMode="auto">
          <a:xfrm>
            <a:off x="2438400" y="3573463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.</a:t>
            </a:r>
          </a:p>
        </p:txBody>
      </p:sp>
      <p:sp>
        <p:nvSpPr>
          <p:cNvPr id="7193" name="WordArt 25"/>
          <p:cNvSpPr>
            <a:spLocks noChangeArrowheads="1" noChangeShapeType="1" noTextEdit="1"/>
          </p:cNvSpPr>
          <p:nvPr/>
        </p:nvSpPr>
        <p:spPr bwMode="auto">
          <a:xfrm>
            <a:off x="3878263" y="3573463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.</a:t>
            </a:r>
          </a:p>
        </p:txBody>
      </p:sp>
      <p:sp>
        <p:nvSpPr>
          <p:cNvPr id="7194" name="WordArt 26"/>
          <p:cNvSpPr>
            <a:spLocks noChangeArrowheads="1" noChangeShapeType="1" noTextEdit="1"/>
          </p:cNvSpPr>
          <p:nvPr/>
        </p:nvSpPr>
        <p:spPr bwMode="auto">
          <a:xfrm>
            <a:off x="3519488" y="4076700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.</a:t>
            </a:r>
          </a:p>
        </p:txBody>
      </p:sp>
      <p:sp>
        <p:nvSpPr>
          <p:cNvPr id="7197" name="WordArt 29"/>
          <p:cNvSpPr>
            <a:spLocks noChangeArrowheads="1" noChangeShapeType="1" noTextEdit="1"/>
          </p:cNvSpPr>
          <p:nvPr/>
        </p:nvSpPr>
        <p:spPr bwMode="auto">
          <a:xfrm>
            <a:off x="2943225" y="1125538"/>
            <a:ext cx="649288" cy="1001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6" name="WordArt 4"/>
          <p:cNvSpPr>
            <a:spLocks noChangeArrowheads="1" noChangeShapeType="1" noTextEdit="1"/>
          </p:cNvSpPr>
          <p:nvPr/>
        </p:nvSpPr>
        <p:spPr bwMode="auto">
          <a:xfrm>
            <a:off x="2954338" y="2779713"/>
            <a:ext cx="72072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N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7" name="WordArt 6"/>
          <p:cNvSpPr>
            <a:spLocks noChangeArrowheads="1" noChangeShapeType="1" noTextEdit="1"/>
          </p:cNvSpPr>
          <p:nvPr/>
        </p:nvSpPr>
        <p:spPr bwMode="auto">
          <a:xfrm>
            <a:off x="4249738" y="2779713"/>
            <a:ext cx="649287" cy="1217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8" name="WordArt 7"/>
          <p:cNvSpPr>
            <a:spLocks noChangeArrowheads="1" noChangeShapeType="1" noTextEdit="1"/>
          </p:cNvSpPr>
          <p:nvPr/>
        </p:nvSpPr>
        <p:spPr bwMode="auto">
          <a:xfrm>
            <a:off x="2954338" y="4506913"/>
            <a:ext cx="7207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9" name="WordArt 15"/>
          <p:cNvSpPr>
            <a:spLocks noChangeArrowheads="1" noChangeShapeType="1" noTextEdit="1"/>
          </p:cNvSpPr>
          <p:nvPr/>
        </p:nvSpPr>
        <p:spPr bwMode="auto">
          <a:xfrm>
            <a:off x="1154113" y="690563"/>
            <a:ext cx="431800" cy="5040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[</a:t>
            </a:r>
          </a:p>
        </p:txBody>
      </p:sp>
      <p:sp>
        <p:nvSpPr>
          <p:cNvPr id="30" name="WordArt 22"/>
          <p:cNvSpPr>
            <a:spLocks noChangeArrowheads="1" noChangeShapeType="1" noTextEdit="1"/>
          </p:cNvSpPr>
          <p:nvPr/>
        </p:nvSpPr>
        <p:spPr bwMode="auto">
          <a:xfrm>
            <a:off x="3025775" y="4075113"/>
            <a:ext cx="215900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*</a:t>
            </a:r>
          </a:p>
        </p:txBody>
      </p:sp>
      <p:sp>
        <p:nvSpPr>
          <p:cNvPr id="31" name="WordArt 23"/>
          <p:cNvSpPr>
            <a:spLocks noChangeArrowheads="1" noChangeShapeType="1" noTextEdit="1"/>
          </p:cNvSpPr>
          <p:nvPr/>
        </p:nvSpPr>
        <p:spPr bwMode="auto">
          <a:xfrm>
            <a:off x="2449513" y="357187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.</a:t>
            </a:r>
          </a:p>
        </p:txBody>
      </p:sp>
      <p:sp>
        <p:nvSpPr>
          <p:cNvPr id="32" name="WordArt 26"/>
          <p:cNvSpPr>
            <a:spLocks noChangeArrowheads="1" noChangeShapeType="1" noTextEdit="1"/>
          </p:cNvSpPr>
          <p:nvPr/>
        </p:nvSpPr>
        <p:spPr bwMode="auto">
          <a:xfrm>
            <a:off x="3530600" y="4075113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.</a:t>
            </a:r>
          </a:p>
        </p:txBody>
      </p:sp>
      <p:sp>
        <p:nvSpPr>
          <p:cNvPr id="36" name="WordArt 14"/>
          <p:cNvSpPr>
            <a:spLocks noChangeArrowheads="1" noChangeShapeType="1" noTextEdit="1"/>
          </p:cNvSpPr>
          <p:nvPr/>
        </p:nvSpPr>
        <p:spPr bwMode="auto">
          <a:xfrm>
            <a:off x="5807075" y="714375"/>
            <a:ext cx="504825" cy="144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37" name="WordArt 14"/>
          <p:cNvSpPr>
            <a:spLocks noChangeArrowheads="1" noChangeShapeType="1" noTextEdit="1"/>
          </p:cNvSpPr>
          <p:nvPr/>
        </p:nvSpPr>
        <p:spPr bwMode="auto">
          <a:xfrm rot="5400000">
            <a:off x="6412706" y="751682"/>
            <a:ext cx="504825" cy="144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39" name="WordArt 13"/>
          <p:cNvSpPr>
            <a:spLocks noChangeArrowheads="1" noChangeShapeType="1" noTextEdit="1"/>
          </p:cNvSpPr>
          <p:nvPr/>
        </p:nvSpPr>
        <p:spPr bwMode="auto">
          <a:xfrm>
            <a:off x="5735638" y="571500"/>
            <a:ext cx="576262" cy="568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+</a:t>
            </a:r>
          </a:p>
        </p:txBody>
      </p:sp>
      <p:sp>
        <p:nvSpPr>
          <p:cNvPr id="40" name="Овал 39"/>
          <p:cNvSpPr/>
          <p:nvPr/>
        </p:nvSpPr>
        <p:spPr>
          <a:xfrm>
            <a:off x="3786188" y="2714625"/>
            <a:ext cx="428625" cy="13573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2" name="Прямая со стрелкой 41"/>
          <p:cNvCxnSpPr>
            <a:stCxn id="40" idx="5"/>
            <a:endCxn id="27680" idx="1"/>
          </p:cNvCxnSpPr>
          <p:nvPr/>
        </p:nvCxnSpPr>
        <p:spPr>
          <a:xfrm rot="16200000" flipH="1">
            <a:off x="4027488" y="3997325"/>
            <a:ext cx="1811338" cy="1563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80" name="TextBox 43"/>
          <p:cNvSpPr txBox="1">
            <a:spLocks noChangeArrowheads="1"/>
          </p:cNvSpPr>
          <p:nvPr/>
        </p:nvSpPr>
        <p:spPr bwMode="auto">
          <a:xfrm>
            <a:off x="5715000" y="5500688"/>
            <a:ext cx="2625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ковалентная полярная</a:t>
            </a:r>
          </a:p>
        </p:txBody>
      </p:sp>
      <p:sp>
        <p:nvSpPr>
          <p:cNvPr id="45" name="Овал 44"/>
          <p:cNvSpPr/>
          <p:nvPr/>
        </p:nvSpPr>
        <p:spPr>
          <a:xfrm>
            <a:off x="2571750" y="2214563"/>
            <a:ext cx="1428750" cy="428625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Прямая со стрелкой 46"/>
          <p:cNvCxnSpPr>
            <a:stCxn id="45" idx="1"/>
          </p:cNvCxnSpPr>
          <p:nvPr/>
        </p:nvCxnSpPr>
        <p:spPr>
          <a:xfrm rot="16200000" flipV="1">
            <a:off x="1394619" y="891382"/>
            <a:ext cx="1778000" cy="995362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83" name="TextBox 47"/>
          <p:cNvSpPr txBox="1">
            <a:spLocks noChangeArrowheads="1"/>
          </p:cNvSpPr>
          <p:nvPr/>
        </p:nvSpPr>
        <p:spPr bwMode="auto">
          <a:xfrm>
            <a:off x="1214438" y="142875"/>
            <a:ext cx="2517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донорно-акцепторная</a:t>
            </a:r>
          </a:p>
        </p:txBody>
      </p:sp>
      <p:sp>
        <p:nvSpPr>
          <p:cNvPr id="49" name="Овал 48"/>
          <p:cNvSpPr/>
          <p:nvPr/>
        </p:nvSpPr>
        <p:spPr>
          <a:xfrm>
            <a:off x="2857500" y="4000500"/>
            <a:ext cx="1071563" cy="4286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2357438" y="2857500"/>
            <a:ext cx="428625" cy="12858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2" name="Прямая со стрелкой 51"/>
          <p:cNvCxnSpPr>
            <a:stCxn id="50" idx="4"/>
            <a:endCxn id="27680" idx="1"/>
          </p:cNvCxnSpPr>
          <p:nvPr/>
        </p:nvCxnSpPr>
        <p:spPr>
          <a:xfrm rot="16200000" flipH="1">
            <a:off x="3372643" y="3342482"/>
            <a:ext cx="1541463" cy="3143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49" idx="5"/>
            <a:endCxn id="27680" idx="1"/>
          </p:cNvCxnSpPr>
          <p:nvPr/>
        </p:nvCxnSpPr>
        <p:spPr>
          <a:xfrm rot="16200000" flipH="1">
            <a:off x="4083843" y="4053682"/>
            <a:ext cx="1319213" cy="1943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stCxn id="39" idx="3"/>
          </p:cNvCxnSpPr>
          <p:nvPr/>
        </p:nvCxnSpPr>
        <p:spPr>
          <a:xfrm flipV="1">
            <a:off x="6311900" y="714375"/>
            <a:ext cx="617538" cy="1412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7182" idx="0"/>
          </p:cNvCxnSpPr>
          <p:nvPr/>
        </p:nvCxnSpPr>
        <p:spPr>
          <a:xfrm rot="16200000" flipV="1">
            <a:off x="6477000" y="1166813"/>
            <a:ext cx="1635125" cy="730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90" name="TextBox 61"/>
          <p:cNvSpPr txBox="1">
            <a:spLocks noChangeArrowheads="1"/>
          </p:cNvSpPr>
          <p:nvPr/>
        </p:nvSpPr>
        <p:spPr bwMode="auto">
          <a:xfrm>
            <a:off x="6286500" y="357188"/>
            <a:ext cx="1601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ионная связь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4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5" grpId="0" animBg="1"/>
      <p:bldP spid="7176" grpId="0" animBg="1"/>
      <p:bldP spid="7181" grpId="0" animBg="1"/>
      <p:bldP spid="7181" grpId="1" animBg="1"/>
      <p:bldP spid="7182" grpId="0" animBg="1"/>
      <p:bldP spid="7183" grpId="0" animBg="1"/>
      <p:bldP spid="7184" grpId="0" animBg="1"/>
      <p:bldP spid="7186" grpId="0" animBg="1"/>
      <p:bldP spid="7187" grpId="0" animBg="1"/>
      <p:bldP spid="7188" grpId="0" animBg="1"/>
      <p:bldP spid="7189" grpId="0" animBg="1"/>
      <p:bldP spid="7190" grpId="0" animBg="1"/>
      <p:bldP spid="7191" grpId="0" animBg="1"/>
      <p:bldP spid="7193" grpId="0" animBg="1"/>
      <p:bldP spid="7194" grpId="0" animBg="1"/>
      <p:bldP spid="7197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7" grpId="0" animBg="1"/>
      <p:bldP spid="39" grpId="0" animBg="1"/>
      <p:bldP spid="3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539552" y="285750"/>
            <a:ext cx="8388548" cy="5962650"/>
          </a:xfrm>
        </p:spPr>
        <p:txBody>
          <a:bodyPr/>
          <a:lstStyle/>
          <a:p>
            <a:pPr indent="282575" eaLnBrk="1" hangingPunct="1">
              <a:buFont typeface="Wingdings 2" pitchFamily="18" charset="2"/>
              <a:buNone/>
            </a:pPr>
            <a:r>
              <a:rPr lang="ru-RU" sz="2000" dirty="0" smtClean="0"/>
              <a:t>В зависимости от </a:t>
            </a:r>
            <a:r>
              <a:rPr lang="ru-RU" sz="2000" dirty="0" err="1" smtClean="0"/>
              <a:t>условий,возможен</a:t>
            </a:r>
            <a:r>
              <a:rPr lang="ru-RU" sz="2000" dirty="0" smtClean="0"/>
              <a:t> переход от одного вида связи в другой:</a:t>
            </a:r>
          </a:p>
          <a:p>
            <a:pPr indent="282575" eaLnBrk="1" hangingPunct="1">
              <a:buFont typeface="Gill Sans MT"/>
              <a:buAutoNum type="arabicPeriod"/>
            </a:pPr>
            <a:r>
              <a:rPr lang="ru-RU" sz="2000" dirty="0" smtClean="0"/>
              <a:t>При электролитической диссоциации, соединения с ковалентной полярной связью, под влиянием сильно полярных молекул воды, становятся соединениями с ионной связью.</a:t>
            </a:r>
          </a:p>
          <a:p>
            <a:pPr indent="282575" eaLnBrk="1" hangingPunct="1">
              <a:buFont typeface="Gill Sans MT"/>
              <a:buAutoNum type="arabicPeriod"/>
            </a:pPr>
            <a:r>
              <a:rPr lang="ru-RU" sz="2000" dirty="0" smtClean="0"/>
              <a:t>При испарении металлов, металлическая связь превращается в ковалентную.</a:t>
            </a:r>
          </a:p>
          <a:p>
            <a:pPr indent="282575" eaLnBrk="1" hangingPunct="1">
              <a:buFont typeface="Gill Sans MT"/>
              <a:buAutoNum type="arabicPeriod"/>
            </a:pPr>
            <a:r>
              <a:rPr lang="ru-RU" sz="2000" dirty="0" smtClean="0"/>
              <a:t>В органической химии, ковалентная неполярная связь </a:t>
            </a:r>
            <a:r>
              <a:rPr lang="en-US" sz="2000" dirty="0" smtClean="0"/>
              <a:t>Br</a:t>
            </a:r>
            <a:r>
              <a:rPr lang="en-US" sz="800" dirty="0" smtClean="0"/>
              <a:t>2</a:t>
            </a:r>
            <a:r>
              <a:rPr lang="ru-RU" sz="2000" dirty="0" smtClean="0"/>
              <a:t>, при его взаимодействии с непредельными углеводородами становится ионной</a:t>
            </a:r>
          </a:p>
          <a:p>
            <a:pPr indent="282575" eaLnBrk="1" hangingPunct="1">
              <a:buFont typeface="Wingdings 2" pitchFamily="18" charset="2"/>
              <a:buNone/>
            </a:pPr>
            <a:r>
              <a:rPr lang="ru-RU" sz="2000" dirty="0" smtClean="0"/>
              <a:t>План характеристики химической связи: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1. </a:t>
            </a:r>
            <a:r>
              <a:rPr lang="ru-RU" sz="2000" dirty="0" smtClean="0"/>
              <a:t>Вид химической связи(учитывая ЭО элементов)</a:t>
            </a:r>
          </a:p>
          <a:p>
            <a:pPr marL="0" lvl="1" indent="0" eaLnBrk="1" hangingPunct="1">
              <a:buNone/>
            </a:pP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2. </a:t>
            </a:r>
            <a:r>
              <a:rPr lang="ru-RU" sz="2000" dirty="0" smtClean="0"/>
              <a:t>Механизм их образования</a:t>
            </a:r>
          </a:p>
          <a:p>
            <a:pPr marL="0" lvl="1" indent="0" eaLnBrk="1" hangingPunct="1">
              <a:buFont typeface="Verdana" pitchFamily="34" charset="0"/>
              <a:buNone/>
            </a:pPr>
            <a:r>
              <a:rPr lang="ru-RU" sz="2000" dirty="0" smtClean="0"/>
              <a:t>Какие возникают связи </a:t>
            </a:r>
            <a:r>
              <a:rPr lang="el-GR" sz="2000" dirty="0" smtClean="0"/>
              <a:t>δ</a:t>
            </a:r>
            <a:r>
              <a:rPr lang="ru-RU" sz="2000" dirty="0" smtClean="0"/>
              <a:t>, </a:t>
            </a:r>
            <a:r>
              <a:rPr lang="el-GR" sz="2000" dirty="0" smtClean="0"/>
              <a:t>π</a:t>
            </a:r>
            <a:r>
              <a:rPr lang="ru-RU" sz="2000" dirty="0" smtClean="0"/>
              <a:t>, кратность связи</a:t>
            </a:r>
          </a:p>
          <a:p>
            <a:pPr marL="0" lvl="1" indent="0" eaLnBrk="1" hangingPunct="1">
              <a:buNone/>
            </a:pP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3. </a:t>
            </a:r>
            <a:r>
              <a:rPr lang="ru-RU" sz="2000" dirty="0" smtClean="0"/>
              <a:t>Соответствующий тип кристаллической решетки, физические свойства данного вещества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Тест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47052558"/>
              </p:ext>
            </p:extLst>
          </p:nvPr>
        </p:nvGraphicFramePr>
        <p:xfrm>
          <a:off x="467544" y="1268760"/>
          <a:ext cx="8229604" cy="5054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57401"/>
                <a:gridCol w="2057401"/>
                <a:gridCol w="2057401"/>
                <a:gridCol w="2057401"/>
              </a:tblGrid>
              <a:tr h="37084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Формула вещества с ионной связью: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NH3; 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б) С2Н4;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в) KH;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г) ССl4.</a:t>
                      </a:r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2. Ковалентная неполярная связь образуется между атомами: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а) водорода и кислорода;                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б) водорода и фосфора;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в) водорода и хлора;</a:t>
                      </a:r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г) магния.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3. Наиболее полярной является связь: 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Н – С;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б) Н – О;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в) Н – S;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г)  Н – I .</a:t>
                      </a:r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4.Число сигма и пи связей в веществе </a:t>
                      </a:r>
                      <a:r>
                        <a:rPr lang="ru-RU" dirty="0" err="1" smtClean="0"/>
                        <a:t>пропен</a:t>
                      </a:r>
                      <a:r>
                        <a:rPr lang="ru-RU" dirty="0" smtClean="0"/>
                        <a:t> соответственно: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а) 7- сигма, 2-пи;                  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б) 8-сигма, 1-пи;                    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в) 6- сигма, 2-пи;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г) 8-сигма, 2-пи.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5. Наиболее прочные связи в молекуле вещества, формула которого: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Н2 S;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б) Н2 </a:t>
                      </a:r>
                      <a:r>
                        <a:rPr lang="ru-RU" dirty="0" err="1" smtClean="0"/>
                        <a:t>Sе</a:t>
                      </a:r>
                      <a:r>
                        <a:rPr lang="ru-RU" dirty="0" smtClean="0"/>
                        <a:t>;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в) Н2 О;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г) Н2Те.</a:t>
                      </a:r>
                      <a:endParaRPr lang="ru-RU" dirty="0"/>
                    </a:p>
                  </a:txBody>
                  <a:tcPr marL="100344" marR="100344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5926276"/>
              </p:ext>
            </p:extLst>
          </p:nvPr>
        </p:nvGraphicFramePr>
        <p:xfrm>
          <a:off x="395536" y="620688"/>
          <a:ext cx="8229604" cy="5135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57401"/>
                <a:gridCol w="2057401"/>
                <a:gridCol w="2057401"/>
                <a:gridCol w="2057401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ru-RU" b="0" dirty="0" smtClean="0"/>
                        <a:t>6. Атом азота имеет валентность III и степень окисления 0 в молекуле вещества, формула которого:</a:t>
                      </a:r>
                      <a:endParaRPr lang="ru-RU" b="0" dirty="0"/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 NH3;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б) N2 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в) CH3NO2;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г) N2 O3.</a:t>
                      </a:r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7. Молекулярное строение имеет вещество с формулой: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СН4  ; 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б) </a:t>
                      </a:r>
                      <a:r>
                        <a:rPr lang="ru-RU" dirty="0" err="1" smtClean="0"/>
                        <a:t>NаОH</a:t>
                      </a:r>
                      <a:r>
                        <a:rPr lang="ru-RU" dirty="0" smtClean="0"/>
                        <a:t>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в) SiO2;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г) </a:t>
                      </a:r>
                      <a:r>
                        <a:rPr lang="ru-RU" dirty="0" err="1" smtClean="0"/>
                        <a:t>Al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8. Водородная связь образуется между: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а) молекулами воды;              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б) молекулами углеводородов;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в) молекулами водорода;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г) атомами металлов и атомами водорода.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9. Какая связь обладает направленностью:</a:t>
                      </a:r>
                    </a:p>
                  </a:txBody>
                  <a:tcPr marL="100344" marR="1003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ионная; </a:t>
                      </a:r>
                    </a:p>
                    <a:p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б) ковалентная; 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в)металлическая</a:t>
                      </a:r>
                      <a:endParaRPr lang="ru-RU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344" marR="100344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Самопроверка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1403648" y="1268760"/>
            <a:ext cx="3356347" cy="5376664"/>
          </a:xfrm>
        </p:spPr>
        <p:txBody>
          <a:bodyPr/>
          <a:lstStyle/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в	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б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б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б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в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б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а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 smtClean="0"/>
              <a:t>а</a:t>
            </a:r>
          </a:p>
          <a:p>
            <a:pPr marL="596900" indent="-514350">
              <a:buFont typeface="Gill Sans MT"/>
              <a:buAutoNum type="arabicPeriod"/>
            </a:pPr>
            <a:r>
              <a:rPr lang="ru-RU" sz="2800" dirty="0"/>
              <a:t>б</a:t>
            </a:r>
            <a:endParaRPr lang="ru-RU" sz="2800" dirty="0" smtClean="0"/>
          </a:p>
          <a:p>
            <a:pPr marL="596900" indent="-514350">
              <a:buFont typeface="Gill Sans MT"/>
              <a:buAutoNum type="arabicPeriod"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50825" y="2060575"/>
            <a:ext cx="8569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Задания </a:t>
            </a:r>
            <a:r>
              <a:rPr lang="ru-RU" sz="3600" dirty="0"/>
              <a:t>6,7 на стр. 55 §6.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Повторить записи в тетрадях.</a:t>
            </a:r>
            <a:endParaRPr lang="ru-RU" alt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9271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altLang="ru-RU" sz="48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Домашнее задание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54965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229600" cy="927100"/>
          </a:xfrm>
        </p:spPr>
        <p:txBody>
          <a:bodyPr>
            <a:normAutofit/>
          </a:bodyPr>
          <a:lstStyle/>
          <a:p>
            <a:r>
              <a:rPr lang="ru-RU" altLang="ru-RU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Список используемых источников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3960812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/>
              <a:t>Габриелян О. С. Химия. </a:t>
            </a:r>
            <a:r>
              <a:rPr lang="ru-RU" sz="2800" dirty="0" smtClean="0"/>
              <a:t>11 </a:t>
            </a:r>
            <a:r>
              <a:rPr lang="ru-RU" sz="2800" dirty="0"/>
              <a:t>класс. Базовый уровень: учебник . 4-е изд., стереотип. – М. : Дрофа, 2016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Габриелян </a:t>
            </a:r>
            <a:r>
              <a:rPr lang="ru-RU" sz="2800" dirty="0"/>
              <a:t>О.С., Остроумов И.Г. Химия.11 класс: Настольная книга учителя. - М.: Дрофа, 2004. Габриелян О. С. Химия. 11 класс. Базовый уровень: учебник . 4-е изд., стереотип. – М. : Дрофа, 2016.</a:t>
            </a:r>
          </a:p>
          <a:p>
            <a:r>
              <a:rPr lang="ru-RU" sz="2800" dirty="0" smtClean="0"/>
              <a:t>Габриелян </a:t>
            </a:r>
            <a:r>
              <a:rPr lang="ru-RU" sz="2800" dirty="0"/>
              <a:t>О. С. Химия. 11 класс. Профильный уровень: учебник . 13-е изд., стереотип. – М. : Дрофа, 2011.</a:t>
            </a:r>
          </a:p>
          <a:p>
            <a:r>
              <a:rPr lang="ru-RU" sz="2800" dirty="0" smtClean="0"/>
              <a:t>Габриелян </a:t>
            </a:r>
            <a:r>
              <a:rPr lang="ru-RU" sz="2800" dirty="0"/>
              <a:t>О.С., Лысова Г.Г.,  Химия. 11 класс. Методическое пособие в 2х частях., - М.: Дрофа, 2003. </a:t>
            </a:r>
          </a:p>
          <a:p>
            <a:r>
              <a:rPr lang="ru-RU" sz="2800" dirty="0" smtClean="0"/>
              <a:t>Электронные </a:t>
            </a:r>
            <a:r>
              <a:rPr lang="ru-RU" sz="2800" dirty="0"/>
              <a:t>ресурсы.</a:t>
            </a:r>
          </a:p>
          <a:p>
            <a:pPr marL="0" indent="0" algn="just"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76325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1037</TotalTime>
  <Words>1521</Words>
  <Application>Microsoft Office PowerPoint</Application>
  <PresentationFormat>Экран (4:3)</PresentationFormat>
  <Paragraphs>285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Презентация №2 к уроку химии  «Химическая связь. Единая природа химической связи»  УМК: Габриелян О. С. Химия. 11 класс. Базовый уровень.</vt:lpstr>
      <vt:lpstr>Слайд 2</vt:lpstr>
      <vt:lpstr>Слайд 3</vt:lpstr>
      <vt:lpstr>Слайд 4</vt:lpstr>
      <vt:lpstr>Слайд 5</vt:lpstr>
      <vt:lpstr>Слайд 6</vt:lpstr>
      <vt:lpstr>Важнейшим фактором характеристики атома является его электроотрицательность</vt:lpstr>
      <vt:lpstr>Определение типа связи(по ЭО):</vt:lpstr>
      <vt:lpstr>это упорядоченное расположение частиц(атомов, молекул, ионов) в строго определённых точках пространства. Точки размещения частиц называют узлами кристаллической решётки.  В зависимости от типа частиц, расположенных в узлах кристаллической решётки, и характера связи между ними различают 4 типа кристаллических решёток:   - ионные; - атомные; - молекулярные;  - металлические.  Рассмотрим каждую из решёток в отдельности и поподробней. </vt:lpstr>
      <vt:lpstr>Ионные </vt:lpstr>
      <vt:lpstr>Атомные </vt:lpstr>
      <vt:lpstr>Молекулярные </vt:lpstr>
      <vt:lpstr>Металлические </vt:lpstr>
      <vt:lpstr>Слайд 14</vt:lpstr>
      <vt:lpstr>Слайд 15</vt:lpstr>
      <vt:lpstr>Слайд 16</vt:lpstr>
      <vt:lpstr>Слайд 17</vt:lpstr>
      <vt:lpstr>Какова природа возникновения химической связи?</vt:lpstr>
      <vt:lpstr>Слайд 19</vt:lpstr>
      <vt:lpstr>Слайд 20</vt:lpstr>
      <vt:lpstr>Тест </vt:lpstr>
      <vt:lpstr>Слайд 22</vt:lpstr>
      <vt:lpstr>Самопроверка</vt:lpstr>
      <vt:lpstr>Слайд 24</vt:lpstr>
      <vt:lpstr>Список используемых источников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№2 к уроку химии  «Химическая связь. Единая природа химической связи»  УМК: Габриелян О. С. Химия. 11 класс. Базовый уровень.</dc:title>
  <dc:creator>Шайхрамова З.Ш.</dc:creator>
  <cp:lastModifiedBy>111</cp:lastModifiedBy>
  <cp:revision>107</cp:revision>
  <dcterms:created xsi:type="dcterms:W3CDTF">2009-11-07T12:03:20Z</dcterms:created>
  <dcterms:modified xsi:type="dcterms:W3CDTF">2017-02-28T07:32:46Z</dcterms:modified>
</cp:coreProperties>
</file>